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0" r:id="rId4"/>
    <p:sldId id="259" r:id="rId5"/>
    <p:sldId id="266" r:id="rId6"/>
    <p:sldId id="261" r:id="rId7"/>
    <p:sldId id="265" r:id="rId8"/>
    <p:sldId id="268" r:id="rId9"/>
    <p:sldId id="262" r:id="rId10"/>
    <p:sldId id="267" r:id="rId1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2549"/>
    <a:srgbClr val="0000FF"/>
    <a:srgbClr val="003635"/>
    <a:srgbClr val="005856"/>
    <a:srgbClr val="9EFF29"/>
    <a:srgbClr val="007033"/>
    <a:srgbClr val="5EEC3C"/>
    <a:srgbClr val="F1C88B"/>
    <a:srgbClr val="FE9202"/>
    <a:srgbClr val="1D3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g>
</file>

<file path=ppt/media/image20.jpeg>
</file>

<file path=ppt/media/image21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2/26/2019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Prototipo</a:t>
            </a:r>
            <a:r>
              <a:rPr lang="en-GB" dirty="0"/>
              <a:t> </a:t>
            </a:r>
            <a:r>
              <a:rPr lang="en-GB" dirty="0" err="1"/>
              <a:t>sem</a:t>
            </a:r>
            <a:r>
              <a:rPr lang="en-GB" dirty="0"/>
              <a:t> 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68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3728" y="2263876"/>
            <a:ext cx="8203575" cy="1399845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rgbClr val="0000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1104" y="1362975"/>
            <a:ext cx="8188953" cy="763525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268580"/>
            <a:ext cx="8246070" cy="763526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0000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197405"/>
            <a:ext cx="8246070" cy="3664917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4888" y="391788"/>
            <a:ext cx="6284320" cy="725349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14888" y="1155313"/>
            <a:ext cx="6284320" cy="351106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17" y="256899"/>
            <a:ext cx="8093365" cy="763525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0000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043461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1515858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043461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1515858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2/26/2019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2/26/2019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Digital Ruler</a:t>
            </a:r>
          </a:p>
        </p:txBody>
      </p:sp>
      <p:pic>
        <p:nvPicPr>
          <p:cNvPr id="1026" name="Picture 2" descr="Resultado de imagem para microsoft logo">
            <a:extLst>
              <a:ext uri="{FF2B5EF4-FFF2-40B4-BE49-F238E27FC236}">
                <a16:creationId xmlns:a16="http://schemas.microsoft.com/office/drawing/2014/main" id="{2636308A-CBBF-43A5-BCEA-F9275F121A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9748" y="3326802"/>
            <a:ext cx="1297172" cy="2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6696A75-E341-4274-8905-8D39F7CE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4888" y="1035174"/>
            <a:ext cx="6284320" cy="453230"/>
          </a:xfrm>
        </p:spPr>
        <p:txBody>
          <a:bodyPr/>
          <a:lstStyle/>
          <a:p>
            <a:r>
              <a:rPr lang="pt-PT" sz="1800" dirty="0"/>
              <a:t>Use case</a:t>
            </a:r>
          </a:p>
          <a:p>
            <a:endParaRPr lang="pt-PT" dirty="0"/>
          </a:p>
        </p:txBody>
      </p:sp>
      <p:pic>
        <p:nvPicPr>
          <p:cNvPr id="7" name="Picture 2" descr="Imagem relacionada">
            <a:extLst>
              <a:ext uri="{FF2B5EF4-FFF2-40B4-BE49-F238E27FC236}">
                <a16:creationId xmlns:a16="http://schemas.microsoft.com/office/drawing/2014/main" id="{9D27FF2B-E0D2-4E15-8497-E3F555C55A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5035" y="4756298"/>
            <a:ext cx="387202" cy="387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Posição de Conteúdo 2">
            <a:extLst>
              <a:ext uri="{FF2B5EF4-FFF2-40B4-BE49-F238E27FC236}">
                <a16:creationId xmlns:a16="http://schemas.microsoft.com/office/drawing/2014/main" id="{86F03B7B-CBCA-4E1D-84ED-6E2F656FF953}"/>
              </a:ext>
            </a:extLst>
          </p:cNvPr>
          <p:cNvSpPr txBox="1">
            <a:spLocks/>
          </p:cNvSpPr>
          <p:nvPr/>
        </p:nvSpPr>
        <p:spPr>
          <a:xfrm>
            <a:off x="2604316" y="1488404"/>
            <a:ext cx="6284320" cy="4532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pt-PT" sz="1400" dirty="0" err="1"/>
              <a:t>Good</a:t>
            </a:r>
            <a:r>
              <a:rPr lang="pt-PT" sz="1400" dirty="0"/>
              <a:t> </a:t>
            </a:r>
            <a:r>
              <a:rPr lang="pt-PT" sz="1400" dirty="0" err="1"/>
              <a:t>Precision</a:t>
            </a:r>
            <a:r>
              <a:rPr lang="pt-PT" sz="1400" dirty="0"/>
              <a:t> </a:t>
            </a:r>
            <a:r>
              <a:rPr lang="pt-PT" sz="1400" dirty="0" err="1"/>
              <a:t>but</a:t>
            </a:r>
            <a:r>
              <a:rPr lang="pt-PT" sz="1400" dirty="0"/>
              <a:t> </a:t>
            </a:r>
            <a:r>
              <a:rPr lang="pt-PT" sz="1400" dirty="0" err="1"/>
              <a:t>slower</a:t>
            </a:r>
            <a:r>
              <a:rPr lang="pt-PT" sz="1400" dirty="0"/>
              <a:t> </a:t>
            </a:r>
            <a:r>
              <a:rPr lang="pt-PT" sz="1400" dirty="0" err="1"/>
              <a:t>results</a:t>
            </a:r>
            <a:r>
              <a:rPr lang="pt-PT" sz="1400" dirty="0"/>
              <a:t> (</a:t>
            </a:r>
            <a:r>
              <a:rPr lang="pt-PT" sz="1400" dirty="0" err="1"/>
              <a:t>Array</a:t>
            </a:r>
            <a:r>
              <a:rPr lang="pt-PT" sz="1400" dirty="0"/>
              <a:t> </a:t>
            </a:r>
            <a:r>
              <a:rPr lang="pt-PT" sz="1400" dirty="0" err="1"/>
              <a:t>size</a:t>
            </a:r>
            <a:r>
              <a:rPr lang="pt-PT" sz="1400" dirty="0"/>
              <a:t> = 10 </a:t>
            </a:r>
            <a:r>
              <a:rPr lang="pt-PT" sz="1400" dirty="0" err="1"/>
              <a:t>and</a:t>
            </a:r>
            <a:r>
              <a:rPr lang="pt-PT" sz="1400" dirty="0"/>
              <a:t> offset = 2 cm)</a:t>
            </a:r>
          </a:p>
          <a:p>
            <a:endParaRPr lang="pt-PT" sz="2000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E6BFCAE-A3AF-4318-A73A-58841626EB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3235" y="2131790"/>
            <a:ext cx="3021106" cy="2265829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B303A0C4-C71C-47A1-95A8-A5B0973125F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928" y="2131789"/>
            <a:ext cx="3021107" cy="2265830"/>
          </a:xfrm>
          <a:prstGeom prst="rect">
            <a:avLst/>
          </a:prstGeom>
        </p:spPr>
      </p:pic>
      <p:sp>
        <p:nvSpPr>
          <p:cNvPr id="11" name="Title 3">
            <a:extLst>
              <a:ext uri="{FF2B5EF4-FFF2-40B4-BE49-F238E27FC236}">
                <a16:creationId xmlns:a16="http://schemas.microsoft.com/office/drawing/2014/main" id="{9F64A638-689B-463E-B4E8-419AD1756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4888" y="391788"/>
            <a:ext cx="6284320" cy="725349"/>
          </a:xfrm>
        </p:spPr>
        <p:txBody>
          <a:bodyPr>
            <a:normAutofit/>
          </a:bodyPr>
          <a:lstStyle/>
          <a:p>
            <a:r>
              <a:rPr lang="en-US" sz="2800" dirty="0"/>
              <a:t>How customizable is this?</a:t>
            </a:r>
          </a:p>
        </p:txBody>
      </p:sp>
    </p:spTree>
    <p:extLst>
      <p:ext uri="{BB962C8B-B14F-4D97-AF65-F5344CB8AC3E}">
        <p14:creationId xmlns:p14="http://schemas.microsoft.com/office/powerpoint/2010/main" val="1583542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Table of 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251845"/>
            <a:ext cx="8246070" cy="308397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Why have you decided to do this?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What is it?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Can you show me?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Can we get technical?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How customizable is this?</a:t>
            </a:r>
            <a:endParaRPr lang="en-US" sz="2000" dirty="0"/>
          </a:p>
          <a:p>
            <a:endParaRPr lang="en-US" sz="2000" dirty="0"/>
          </a:p>
        </p:txBody>
      </p:sp>
      <p:pic>
        <p:nvPicPr>
          <p:cNvPr id="8194" name="Picture 2" descr="Imagem relacionada">
            <a:extLst>
              <a:ext uri="{FF2B5EF4-FFF2-40B4-BE49-F238E27FC236}">
                <a16:creationId xmlns:a16="http://schemas.microsoft.com/office/drawing/2014/main" id="{C2D424F4-7DDA-45AC-8A94-93B23429A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5035" y="4756298"/>
            <a:ext cx="387202" cy="387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Why have you decided to do this?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6696A75-E341-4274-8905-8D39F7CE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4888" y="1403406"/>
            <a:ext cx="6284320" cy="351106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pt-PT" sz="1800" dirty="0" err="1"/>
              <a:t>Learn</a:t>
            </a:r>
            <a:r>
              <a:rPr lang="pt-PT" sz="1800" dirty="0"/>
              <a:t> to </a:t>
            </a:r>
            <a:r>
              <a:rPr lang="pt-PT" sz="1800" dirty="0" err="1"/>
              <a:t>code</a:t>
            </a:r>
            <a:r>
              <a:rPr lang="pt-PT" sz="1800" dirty="0"/>
              <a:t> in </a:t>
            </a:r>
            <a:r>
              <a:rPr lang="pt-PT" sz="1800" dirty="0" err="1"/>
              <a:t>Python</a:t>
            </a:r>
            <a:r>
              <a:rPr lang="pt-PT" sz="1800" dirty="0"/>
              <a:t>;</a:t>
            </a:r>
          </a:p>
          <a:p>
            <a:pPr marL="0" indent="0">
              <a:buNone/>
            </a:pPr>
            <a:endParaRPr lang="pt-PT" sz="1800" dirty="0"/>
          </a:p>
          <a:p>
            <a:pPr>
              <a:buFont typeface="Wingdings" panose="05000000000000000000" pitchFamily="2" charset="2"/>
              <a:buChar char="ü"/>
            </a:pPr>
            <a:r>
              <a:rPr lang="pt-PT" sz="1800" dirty="0" err="1"/>
              <a:t>Review</a:t>
            </a:r>
            <a:r>
              <a:rPr lang="pt-PT" sz="1800" dirty="0"/>
              <a:t> </a:t>
            </a:r>
            <a:r>
              <a:rPr lang="pt-PT" sz="1800" dirty="0" err="1"/>
              <a:t>eletronics</a:t>
            </a:r>
            <a:r>
              <a:rPr lang="pt-PT" sz="1800" dirty="0"/>
              <a:t> </a:t>
            </a:r>
            <a:r>
              <a:rPr lang="pt-PT" sz="1800" dirty="0" err="1"/>
              <a:t>subject</a:t>
            </a:r>
            <a:r>
              <a:rPr lang="pt-PT" sz="1800" dirty="0"/>
              <a:t>;</a:t>
            </a:r>
          </a:p>
          <a:p>
            <a:pPr marL="0" indent="0">
              <a:buNone/>
            </a:pPr>
            <a:endParaRPr lang="pt-PT" sz="1800" dirty="0"/>
          </a:p>
          <a:p>
            <a:pPr>
              <a:buFont typeface="Wingdings" panose="05000000000000000000" pitchFamily="2" charset="2"/>
              <a:buChar char="ü"/>
            </a:pPr>
            <a:r>
              <a:rPr lang="pt-PT" sz="1800" dirty="0" err="1"/>
              <a:t>Get</a:t>
            </a:r>
            <a:r>
              <a:rPr lang="pt-PT" sz="1800" dirty="0"/>
              <a:t> more in to IoT </a:t>
            </a:r>
            <a:r>
              <a:rPr lang="pt-PT" sz="1800" dirty="0" err="1"/>
              <a:t>through</a:t>
            </a:r>
            <a:r>
              <a:rPr lang="pt-PT" sz="1800" dirty="0"/>
              <a:t> </a:t>
            </a:r>
            <a:r>
              <a:rPr lang="pt-PT" sz="1800" dirty="0" err="1"/>
              <a:t>microcontrollers</a:t>
            </a:r>
            <a:r>
              <a:rPr lang="pt-PT" sz="1800" dirty="0"/>
              <a:t>;</a:t>
            </a:r>
          </a:p>
          <a:p>
            <a:pPr marL="0" indent="0">
              <a:buNone/>
            </a:pPr>
            <a:endParaRPr lang="pt-PT" sz="1800" dirty="0"/>
          </a:p>
          <a:p>
            <a:pPr>
              <a:buFont typeface="Wingdings" panose="05000000000000000000" pitchFamily="2" charset="2"/>
              <a:buChar char="ü"/>
            </a:pPr>
            <a:r>
              <a:rPr lang="pt-PT" sz="1800" dirty="0" err="1"/>
              <a:t>Feed</a:t>
            </a:r>
            <a:r>
              <a:rPr lang="pt-PT" sz="1800" dirty="0"/>
              <a:t> </a:t>
            </a:r>
            <a:r>
              <a:rPr lang="pt-PT" sz="1800" dirty="0" err="1"/>
              <a:t>my</a:t>
            </a:r>
            <a:r>
              <a:rPr lang="pt-PT" sz="1800" dirty="0"/>
              <a:t> </a:t>
            </a:r>
            <a:r>
              <a:rPr lang="pt-PT" sz="1800" dirty="0" err="1"/>
              <a:t>ambitions</a:t>
            </a:r>
            <a:r>
              <a:rPr lang="pt-PT" sz="1800" dirty="0"/>
              <a:t> in </a:t>
            </a:r>
            <a:r>
              <a:rPr lang="pt-PT" sz="1800" dirty="0" err="1"/>
              <a:t>Eletronics</a:t>
            </a:r>
            <a:r>
              <a:rPr lang="pt-PT" sz="1800" dirty="0"/>
              <a:t> </a:t>
            </a:r>
            <a:r>
              <a:rPr lang="pt-PT" sz="1800" dirty="0" err="1"/>
              <a:t>and</a:t>
            </a:r>
            <a:r>
              <a:rPr lang="pt-PT" sz="1800" dirty="0"/>
              <a:t> </a:t>
            </a:r>
            <a:r>
              <a:rPr lang="pt-PT" sz="1800" dirty="0" err="1"/>
              <a:t>Programming</a:t>
            </a:r>
            <a:r>
              <a:rPr lang="pt-PT" sz="1800" dirty="0"/>
              <a:t>;</a:t>
            </a:r>
          </a:p>
          <a:p>
            <a:pPr marL="0" indent="0">
              <a:buNone/>
            </a:pPr>
            <a:endParaRPr lang="pt-PT" sz="1800" dirty="0"/>
          </a:p>
          <a:p>
            <a:pPr>
              <a:buFont typeface="Wingdings" panose="05000000000000000000" pitchFamily="2" charset="2"/>
              <a:buChar char="ü"/>
            </a:pPr>
            <a:r>
              <a:rPr lang="pt-PT" sz="1800" dirty="0" err="1"/>
              <a:t>Develop</a:t>
            </a:r>
            <a:r>
              <a:rPr lang="pt-PT" sz="1800" dirty="0"/>
              <a:t> </a:t>
            </a:r>
            <a:r>
              <a:rPr lang="pt-PT" sz="1800" dirty="0" err="1"/>
              <a:t>an</a:t>
            </a:r>
            <a:r>
              <a:rPr lang="pt-PT" sz="1800" dirty="0"/>
              <a:t> indoor </a:t>
            </a:r>
            <a:r>
              <a:rPr lang="pt-PT" sz="1800" dirty="0" err="1"/>
              <a:t>motion</a:t>
            </a:r>
            <a:r>
              <a:rPr lang="pt-PT" sz="1800" dirty="0"/>
              <a:t> sensor light </a:t>
            </a:r>
            <a:r>
              <a:rPr lang="pt-PT" sz="1800" dirty="0" err="1"/>
              <a:t>solution</a:t>
            </a:r>
            <a:r>
              <a:rPr lang="pt-PT" sz="1800" dirty="0"/>
              <a:t>.</a:t>
            </a:r>
          </a:p>
          <a:p>
            <a:endParaRPr lang="pt-PT" dirty="0"/>
          </a:p>
        </p:txBody>
      </p:sp>
      <p:pic>
        <p:nvPicPr>
          <p:cNvPr id="7" name="Picture 2" descr="Imagem relacionada">
            <a:extLst>
              <a:ext uri="{FF2B5EF4-FFF2-40B4-BE49-F238E27FC236}">
                <a16:creationId xmlns:a16="http://schemas.microsoft.com/office/drawing/2014/main" id="{97A64187-75CC-4872-9AA8-95E09CD115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5035" y="4756298"/>
            <a:ext cx="387202" cy="387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5107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What is it?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6696A75-E341-4274-8905-8D39F7CE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4888" y="1155313"/>
            <a:ext cx="6284320" cy="3888175"/>
          </a:xfrm>
        </p:spPr>
        <p:txBody>
          <a:bodyPr>
            <a:normAutofit fontScale="55000" lnSpcReduction="20000"/>
          </a:bodyPr>
          <a:lstStyle/>
          <a:p>
            <a:r>
              <a:rPr lang="pt-PT" dirty="0" err="1"/>
              <a:t>Prototype</a:t>
            </a:r>
            <a:r>
              <a:rPr lang="pt-PT" dirty="0"/>
              <a:t> to </a:t>
            </a:r>
            <a:r>
              <a:rPr lang="pt-PT" dirty="0" err="1"/>
              <a:t>apply</a:t>
            </a:r>
            <a:r>
              <a:rPr lang="pt-PT" dirty="0"/>
              <a:t> a </a:t>
            </a:r>
            <a:r>
              <a:rPr lang="pt-PT" dirty="0" err="1"/>
              <a:t>distance</a:t>
            </a:r>
            <a:r>
              <a:rPr lang="pt-PT" dirty="0"/>
              <a:t> </a:t>
            </a:r>
            <a:r>
              <a:rPr lang="pt-PT" dirty="0" err="1"/>
              <a:t>calculation</a:t>
            </a:r>
            <a:r>
              <a:rPr lang="pt-PT" dirty="0"/>
              <a:t> </a:t>
            </a:r>
            <a:r>
              <a:rPr lang="pt-PT" dirty="0" err="1"/>
              <a:t>algorithm</a:t>
            </a:r>
            <a:r>
              <a:rPr lang="pt-PT" dirty="0"/>
              <a:t>;</a:t>
            </a:r>
          </a:p>
          <a:p>
            <a:endParaRPr lang="pt-PT" dirty="0"/>
          </a:p>
          <a:p>
            <a:r>
              <a:rPr lang="pt-PT" dirty="0" err="1"/>
              <a:t>It</a:t>
            </a:r>
            <a:r>
              <a:rPr lang="pt-PT" dirty="0"/>
              <a:t> </a:t>
            </a:r>
            <a:r>
              <a:rPr lang="pt-PT" dirty="0" err="1"/>
              <a:t>has</a:t>
            </a:r>
            <a:r>
              <a:rPr lang="pt-PT" dirty="0"/>
              <a:t> 3 </a:t>
            </a:r>
            <a:r>
              <a:rPr lang="pt-PT" dirty="0" err="1"/>
              <a:t>modes</a:t>
            </a:r>
            <a:r>
              <a:rPr lang="pt-PT" dirty="0"/>
              <a:t>: </a:t>
            </a:r>
            <a:r>
              <a:rPr lang="pt-PT" dirty="0" err="1"/>
              <a:t>Off</a:t>
            </a:r>
            <a:r>
              <a:rPr lang="pt-PT" dirty="0"/>
              <a:t>, </a:t>
            </a:r>
            <a:r>
              <a:rPr lang="pt-PT" dirty="0" err="1"/>
              <a:t>Hold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Active;</a:t>
            </a:r>
          </a:p>
          <a:p>
            <a:pPr marL="0" indent="0">
              <a:buNone/>
            </a:pPr>
            <a:endParaRPr lang="pt-PT" dirty="0"/>
          </a:p>
          <a:p>
            <a:r>
              <a:rPr lang="pt-PT" dirty="0" err="1"/>
              <a:t>Advantages</a:t>
            </a:r>
            <a:r>
              <a:rPr lang="pt-PT" dirty="0"/>
              <a:t>:</a:t>
            </a:r>
          </a:p>
          <a:p>
            <a:pPr lvl="1"/>
            <a:r>
              <a:rPr lang="pt-PT" dirty="0" err="1"/>
              <a:t>Customizable</a:t>
            </a:r>
            <a:r>
              <a:rPr lang="pt-PT" dirty="0"/>
              <a:t> (</a:t>
            </a:r>
            <a:r>
              <a:rPr lang="pt-PT" dirty="0" err="1"/>
              <a:t>precision</a:t>
            </a:r>
            <a:r>
              <a:rPr lang="pt-PT" dirty="0"/>
              <a:t>, range </a:t>
            </a:r>
            <a:r>
              <a:rPr lang="pt-PT" dirty="0" err="1"/>
              <a:t>and</a:t>
            </a:r>
            <a:r>
              <a:rPr lang="pt-PT" dirty="0"/>
              <a:t> speed </a:t>
            </a:r>
            <a:r>
              <a:rPr lang="pt-PT" dirty="0" err="1"/>
              <a:t>of</a:t>
            </a:r>
            <a:r>
              <a:rPr lang="pt-PT" dirty="0"/>
              <a:t> response)</a:t>
            </a:r>
          </a:p>
          <a:p>
            <a:pPr lvl="1"/>
            <a:r>
              <a:rPr lang="pt-PT" dirty="0" err="1"/>
              <a:t>Calculates</a:t>
            </a:r>
            <a:r>
              <a:rPr lang="pt-PT" dirty="0"/>
              <a:t> </a:t>
            </a:r>
            <a:r>
              <a:rPr lang="pt-PT" dirty="0" err="1"/>
              <a:t>distance</a:t>
            </a:r>
            <a:r>
              <a:rPr lang="pt-PT" dirty="0"/>
              <a:t> </a:t>
            </a:r>
            <a:r>
              <a:rPr lang="pt-PT" dirty="0" err="1"/>
              <a:t>at</a:t>
            </a:r>
            <a:r>
              <a:rPr lang="pt-PT" dirty="0"/>
              <a:t> </a:t>
            </a:r>
            <a:r>
              <a:rPr lang="pt-PT" dirty="0" err="1"/>
              <a:t>long</a:t>
            </a:r>
            <a:r>
              <a:rPr lang="pt-PT" dirty="0"/>
              <a:t> ranges</a:t>
            </a:r>
          </a:p>
          <a:p>
            <a:pPr lvl="1"/>
            <a:r>
              <a:rPr lang="pt-PT" dirty="0" err="1"/>
              <a:t>Effective</a:t>
            </a:r>
            <a:r>
              <a:rPr lang="pt-PT" dirty="0"/>
              <a:t>;</a:t>
            </a:r>
          </a:p>
          <a:p>
            <a:pPr lvl="1"/>
            <a:r>
              <a:rPr lang="pt-PT" dirty="0" err="1"/>
              <a:t>Adaptable</a:t>
            </a:r>
            <a:r>
              <a:rPr lang="pt-PT" dirty="0"/>
              <a:t> to </a:t>
            </a:r>
            <a:r>
              <a:rPr lang="pt-PT" dirty="0" err="1"/>
              <a:t>integrate</a:t>
            </a:r>
            <a:r>
              <a:rPr lang="pt-PT" dirty="0"/>
              <a:t> </a:t>
            </a:r>
            <a:r>
              <a:rPr lang="pt-PT" dirty="0" err="1"/>
              <a:t>other</a:t>
            </a:r>
            <a:r>
              <a:rPr lang="pt-PT" dirty="0"/>
              <a:t> </a:t>
            </a:r>
            <a:r>
              <a:rPr lang="pt-PT" dirty="0" err="1"/>
              <a:t>solutions</a:t>
            </a:r>
            <a:r>
              <a:rPr lang="pt-PT" dirty="0"/>
              <a:t>;</a:t>
            </a:r>
          </a:p>
          <a:p>
            <a:pPr lvl="1"/>
            <a:r>
              <a:rPr lang="pt-PT" dirty="0"/>
              <a:t>Error </a:t>
            </a:r>
            <a:r>
              <a:rPr lang="pt-PT" dirty="0" err="1"/>
              <a:t>of</a:t>
            </a:r>
            <a:r>
              <a:rPr lang="pt-PT" dirty="0"/>
              <a:t> </a:t>
            </a:r>
            <a:r>
              <a:rPr lang="pt-PT" dirty="0" err="1"/>
              <a:t>distance</a:t>
            </a:r>
            <a:r>
              <a:rPr lang="pt-PT" dirty="0"/>
              <a:t> </a:t>
            </a:r>
            <a:r>
              <a:rPr lang="pt-PT" dirty="0" err="1"/>
              <a:t>measurement</a:t>
            </a:r>
            <a:r>
              <a:rPr lang="pt-PT" dirty="0"/>
              <a:t> </a:t>
            </a:r>
            <a:r>
              <a:rPr lang="pt-PT" dirty="0" err="1"/>
              <a:t>only</a:t>
            </a:r>
            <a:r>
              <a:rPr lang="pt-PT" dirty="0"/>
              <a:t> </a:t>
            </a:r>
            <a:r>
              <a:rPr lang="pt-PT" dirty="0" err="1"/>
              <a:t>around</a:t>
            </a:r>
            <a:r>
              <a:rPr lang="pt-PT" dirty="0"/>
              <a:t> 1cm to 2cm (1-2% </a:t>
            </a:r>
            <a:r>
              <a:rPr lang="pt-PT" dirty="0" err="1"/>
              <a:t>of</a:t>
            </a:r>
            <a:r>
              <a:rPr lang="pt-PT" dirty="0"/>
              <a:t> </a:t>
            </a:r>
            <a:r>
              <a:rPr lang="pt-PT" dirty="0" err="1"/>
              <a:t>percentage</a:t>
            </a:r>
            <a:r>
              <a:rPr lang="pt-PT" dirty="0"/>
              <a:t> error) for </a:t>
            </a:r>
            <a:r>
              <a:rPr lang="pt-PT" dirty="0" err="1"/>
              <a:t>small</a:t>
            </a:r>
            <a:r>
              <a:rPr lang="pt-PT" dirty="0"/>
              <a:t> </a:t>
            </a:r>
            <a:r>
              <a:rPr lang="pt-PT" dirty="0" err="1"/>
              <a:t>distances</a:t>
            </a:r>
            <a:r>
              <a:rPr lang="pt-PT" dirty="0"/>
              <a:t> (</a:t>
            </a:r>
            <a:r>
              <a:rPr lang="pt-PT" dirty="0" err="1"/>
              <a:t>until</a:t>
            </a:r>
            <a:r>
              <a:rPr lang="pt-PT" dirty="0"/>
              <a:t> 1 meter).</a:t>
            </a:r>
          </a:p>
          <a:p>
            <a:pPr marL="457200" lvl="1" indent="0">
              <a:buNone/>
            </a:pPr>
            <a:endParaRPr lang="pt-PT" dirty="0"/>
          </a:p>
          <a:p>
            <a:r>
              <a:rPr lang="pt-PT" dirty="0" err="1"/>
              <a:t>Limitations</a:t>
            </a:r>
            <a:r>
              <a:rPr lang="pt-PT" dirty="0"/>
              <a:t>:</a:t>
            </a:r>
          </a:p>
          <a:p>
            <a:pPr lvl="1"/>
            <a:r>
              <a:rPr lang="pt-PT" dirty="0" err="1"/>
              <a:t>Not</a:t>
            </a:r>
            <a:r>
              <a:rPr lang="pt-PT" dirty="0"/>
              <a:t> </a:t>
            </a:r>
            <a:r>
              <a:rPr lang="pt-PT" dirty="0" err="1"/>
              <a:t>portable</a:t>
            </a:r>
            <a:r>
              <a:rPr lang="pt-PT" dirty="0"/>
              <a:t>;</a:t>
            </a:r>
          </a:p>
          <a:p>
            <a:pPr lvl="1"/>
            <a:r>
              <a:rPr lang="pt-PT" dirty="0" err="1"/>
              <a:t>Structure</a:t>
            </a:r>
            <a:r>
              <a:rPr lang="pt-PT" dirty="0"/>
              <a:t> a bit </a:t>
            </a:r>
            <a:r>
              <a:rPr lang="pt-PT" dirty="0" err="1"/>
              <a:t>clumsy</a:t>
            </a:r>
            <a:r>
              <a:rPr lang="pt-PT" dirty="0"/>
              <a:t>;</a:t>
            </a:r>
          </a:p>
          <a:p>
            <a:pPr lvl="1"/>
            <a:r>
              <a:rPr lang="pt-PT" dirty="0"/>
              <a:t>Sensor range </a:t>
            </a:r>
            <a:r>
              <a:rPr lang="pt-PT" dirty="0" err="1"/>
              <a:t>limitation</a:t>
            </a:r>
            <a:r>
              <a:rPr lang="pt-PT" dirty="0"/>
              <a:t> (</a:t>
            </a:r>
            <a:r>
              <a:rPr lang="pt-PT" dirty="0" err="1"/>
              <a:t>only</a:t>
            </a:r>
            <a:r>
              <a:rPr lang="pt-PT" dirty="0"/>
              <a:t> </a:t>
            </a:r>
            <a:r>
              <a:rPr lang="pt-PT" dirty="0" err="1"/>
              <a:t>acceptable</a:t>
            </a:r>
            <a:r>
              <a:rPr lang="pt-PT" dirty="0"/>
              <a:t> </a:t>
            </a:r>
            <a:r>
              <a:rPr lang="pt-PT" dirty="0" err="1"/>
              <a:t>between</a:t>
            </a:r>
            <a:r>
              <a:rPr lang="pt-PT" dirty="0"/>
              <a:t> 2cm to 30m);</a:t>
            </a:r>
          </a:p>
          <a:p>
            <a:pPr lvl="1"/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higher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distance</a:t>
            </a:r>
            <a:r>
              <a:rPr lang="pt-PT" dirty="0"/>
              <a:t>,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higher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error </a:t>
            </a:r>
            <a:r>
              <a:rPr lang="pt-PT" dirty="0" err="1"/>
              <a:t>measurement</a:t>
            </a:r>
            <a:r>
              <a:rPr lang="pt-PT" dirty="0"/>
              <a:t> </a:t>
            </a:r>
            <a:r>
              <a:rPr lang="pt-PT" dirty="0" err="1"/>
              <a:t>might</a:t>
            </a:r>
            <a:r>
              <a:rPr lang="pt-PT" dirty="0"/>
              <a:t> </a:t>
            </a:r>
            <a:r>
              <a:rPr lang="pt-PT" dirty="0" err="1"/>
              <a:t>be</a:t>
            </a:r>
            <a:r>
              <a:rPr lang="pt-PT" dirty="0"/>
              <a:t>.</a:t>
            </a:r>
          </a:p>
          <a:p>
            <a:pPr marL="0" indent="0">
              <a:buNone/>
            </a:pPr>
            <a:endParaRPr lang="pt-PT" dirty="0"/>
          </a:p>
        </p:txBody>
      </p:sp>
      <p:pic>
        <p:nvPicPr>
          <p:cNvPr id="8" name="Picture 2" descr="Imagem relacionada">
            <a:extLst>
              <a:ext uri="{FF2B5EF4-FFF2-40B4-BE49-F238E27FC236}">
                <a16:creationId xmlns:a16="http://schemas.microsoft.com/office/drawing/2014/main" id="{DED6F0FF-04D1-47AB-8496-63489DE242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5035" y="4756298"/>
            <a:ext cx="387202" cy="387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6696A75-E341-4274-8905-8D39F7CE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68634" y="1035173"/>
            <a:ext cx="6284320" cy="3511061"/>
          </a:xfrm>
        </p:spPr>
        <p:txBody>
          <a:bodyPr/>
          <a:lstStyle/>
          <a:p>
            <a:pPr marL="0" indent="0" algn="ctr">
              <a:buNone/>
            </a:pPr>
            <a:endParaRPr lang="pt-PT" sz="1800" dirty="0"/>
          </a:p>
          <a:p>
            <a:pPr marL="0" indent="0" algn="ctr">
              <a:buNone/>
            </a:pPr>
            <a:endParaRPr lang="pt-PT" sz="1800" dirty="0"/>
          </a:p>
          <a:p>
            <a:pPr marL="0" indent="0" algn="ctr">
              <a:buNone/>
            </a:pPr>
            <a:endParaRPr lang="pt-PT" sz="1800" dirty="0"/>
          </a:p>
          <a:p>
            <a:pPr marL="0" indent="0" algn="ctr">
              <a:buNone/>
            </a:pPr>
            <a:endParaRPr lang="pt-PT" sz="1800" dirty="0"/>
          </a:p>
          <a:p>
            <a:pPr marL="0" indent="0" algn="ctr">
              <a:buNone/>
            </a:pPr>
            <a:r>
              <a:rPr lang="pt-PT" dirty="0"/>
              <a:t>Live Demo</a:t>
            </a:r>
          </a:p>
          <a:p>
            <a:endParaRPr lang="pt-PT" dirty="0"/>
          </a:p>
        </p:txBody>
      </p:sp>
      <p:pic>
        <p:nvPicPr>
          <p:cNvPr id="7" name="Picture 2" descr="Imagem relacionada">
            <a:extLst>
              <a:ext uri="{FF2B5EF4-FFF2-40B4-BE49-F238E27FC236}">
                <a16:creationId xmlns:a16="http://schemas.microsoft.com/office/drawing/2014/main" id="{9D27FF2B-E0D2-4E15-8497-E3F555C55A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5035" y="4756298"/>
            <a:ext cx="387202" cy="387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3">
            <a:extLst>
              <a:ext uri="{FF2B5EF4-FFF2-40B4-BE49-F238E27FC236}">
                <a16:creationId xmlns:a16="http://schemas.microsoft.com/office/drawing/2014/main" id="{9A86C033-1A2C-4972-A9B1-1AA27C06A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4888" y="391788"/>
            <a:ext cx="6284320" cy="725349"/>
          </a:xfrm>
        </p:spPr>
        <p:txBody>
          <a:bodyPr>
            <a:normAutofit/>
          </a:bodyPr>
          <a:lstStyle/>
          <a:p>
            <a:r>
              <a:rPr lang="en-US" sz="2800" dirty="0"/>
              <a:t>Can you show me?</a:t>
            </a:r>
          </a:p>
        </p:txBody>
      </p:sp>
    </p:spTree>
    <p:extLst>
      <p:ext uri="{BB962C8B-B14F-4D97-AF65-F5344CB8AC3E}">
        <p14:creationId xmlns:p14="http://schemas.microsoft.com/office/powerpoint/2010/main" val="210804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114888" y="71769"/>
            <a:ext cx="6284320" cy="725349"/>
          </a:xfrm>
        </p:spPr>
        <p:txBody>
          <a:bodyPr>
            <a:normAutofit/>
          </a:bodyPr>
          <a:lstStyle/>
          <a:p>
            <a:r>
              <a:rPr lang="en-US" sz="2800" dirty="0"/>
              <a:t>Can we get technical?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6696A75-E341-4274-8905-8D39F7CE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9496" y="641717"/>
            <a:ext cx="6284320" cy="3511061"/>
          </a:xfrm>
        </p:spPr>
        <p:txBody>
          <a:bodyPr/>
          <a:lstStyle/>
          <a:p>
            <a:r>
              <a:rPr lang="pt-PT" sz="1800" dirty="0" err="1"/>
              <a:t>Flow</a:t>
            </a:r>
            <a:r>
              <a:rPr lang="pt-PT" sz="1800" dirty="0"/>
              <a:t> </a:t>
            </a:r>
            <a:r>
              <a:rPr lang="pt-PT" sz="1800" dirty="0" err="1"/>
              <a:t>chart</a:t>
            </a:r>
            <a:endParaRPr lang="pt-PT" sz="1800" dirty="0"/>
          </a:p>
          <a:p>
            <a:pPr lvl="1"/>
            <a:endParaRPr lang="pt-PT" dirty="0"/>
          </a:p>
          <a:p>
            <a:endParaRPr lang="pt-PT" dirty="0"/>
          </a:p>
          <a:p>
            <a:endParaRPr lang="pt-PT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5E0EFB3C-DB1A-4E6A-8EB1-5BCBCFDEDDFD}"/>
              </a:ext>
            </a:extLst>
          </p:cNvPr>
          <p:cNvSpPr txBox="1"/>
          <p:nvPr/>
        </p:nvSpPr>
        <p:spPr>
          <a:xfrm>
            <a:off x="6728485" y="1771956"/>
            <a:ext cx="634404" cy="34051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 </a:t>
            </a:r>
          </a:p>
        </p:txBody>
      </p:sp>
      <p:pic>
        <p:nvPicPr>
          <p:cNvPr id="7" name="Picture 2" descr="Imagem relacionada">
            <a:extLst>
              <a:ext uri="{FF2B5EF4-FFF2-40B4-BE49-F238E27FC236}">
                <a16:creationId xmlns:a16="http://schemas.microsoft.com/office/drawing/2014/main" id="{EC2B2103-AB0C-40BB-8EDC-A5F94DFA5B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5035" y="4756298"/>
            <a:ext cx="387202" cy="387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Losango 16">
            <a:extLst>
              <a:ext uri="{FF2B5EF4-FFF2-40B4-BE49-F238E27FC236}">
                <a16:creationId xmlns:a16="http://schemas.microsoft.com/office/drawing/2014/main" id="{883D57AD-BE53-4DD1-BB67-74395AE0830C}"/>
              </a:ext>
            </a:extLst>
          </p:cNvPr>
          <p:cNvSpPr/>
          <p:nvPr/>
        </p:nvSpPr>
        <p:spPr>
          <a:xfrm>
            <a:off x="6825079" y="2377048"/>
            <a:ext cx="424386" cy="407502"/>
          </a:xfrm>
          <a:prstGeom prst="diamond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20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A7DE958-14CA-4213-80A0-E58B33B43B24}"/>
              </a:ext>
            </a:extLst>
          </p:cNvPr>
          <p:cNvSpPr/>
          <p:nvPr/>
        </p:nvSpPr>
        <p:spPr>
          <a:xfrm>
            <a:off x="6822189" y="1042485"/>
            <a:ext cx="424486" cy="396949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A2B60E3-2966-4DB5-B83F-23AA47CAECB4}"/>
              </a:ext>
            </a:extLst>
          </p:cNvPr>
          <p:cNvSpPr/>
          <p:nvPr/>
        </p:nvSpPr>
        <p:spPr>
          <a:xfrm>
            <a:off x="6799170" y="354636"/>
            <a:ext cx="424490" cy="396949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0731F32C-A2DA-4E6A-A178-EDD808EB11DB}"/>
              </a:ext>
            </a:extLst>
          </p:cNvPr>
          <p:cNvSpPr txBox="1"/>
          <p:nvPr/>
        </p:nvSpPr>
        <p:spPr>
          <a:xfrm>
            <a:off x="6122852" y="433653"/>
            <a:ext cx="8385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rgbClr val="C00000"/>
                </a:solidFill>
              </a:rPr>
              <a:t>Endpoint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34851E1C-1B5E-4163-8FA0-70C02FF0BF60}"/>
              </a:ext>
            </a:extLst>
          </p:cNvPr>
          <p:cNvSpPr txBox="1"/>
          <p:nvPr/>
        </p:nvSpPr>
        <p:spPr>
          <a:xfrm>
            <a:off x="6025957" y="1062984"/>
            <a:ext cx="8385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rgbClr val="00B050"/>
                </a:solidFill>
              </a:rPr>
              <a:t>Starting point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42E2CCE8-EBBC-439F-81A8-330FBCBD16F6}"/>
              </a:ext>
            </a:extLst>
          </p:cNvPr>
          <p:cNvSpPr txBox="1"/>
          <p:nvPr/>
        </p:nvSpPr>
        <p:spPr>
          <a:xfrm>
            <a:off x="6011744" y="2457688"/>
            <a:ext cx="8385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accent6"/>
                </a:solidFill>
              </a:rPr>
              <a:t>Decision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901E4E45-FC83-47C8-BB9A-FECCBF753E3D}"/>
              </a:ext>
            </a:extLst>
          </p:cNvPr>
          <p:cNvSpPr txBox="1"/>
          <p:nvPr/>
        </p:nvSpPr>
        <p:spPr>
          <a:xfrm>
            <a:off x="5985578" y="1837280"/>
            <a:ext cx="8385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accent1"/>
                </a:solidFill>
              </a:rPr>
              <a:t>State</a:t>
            </a:r>
          </a:p>
        </p:txBody>
      </p:sp>
      <p:pic>
        <p:nvPicPr>
          <p:cNvPr id="64" name="Imagem 63">
            <a:extLst>
              <a:ext uri="{FF2B5EF4-FFF2-40B4-BE49-F238E27FC236}">
                <a16:creationId xmlns:a16="http://schemas.microsoft.com/office/drawing/2014/main" id="{17A65DFD-4A2D-4CBA-A00C-8F7A88858B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1416" y="895763"/>
            <a:ext cx="263067" cy="307776"/>
          </a:xfrm>
          <a:prstGeom prst="rect">
            <a:avLst/>
          </a:prstGeom>
        </p:spPr>
      </p:pic>
      <p:pic>
        <p:nvPicPr>
          <p:cNvPr id="65" name="Imagem 64">
            <a:extLst>
              <a:ext uri="{FF2B5EF4-FFF2-40B4-BE49-F238E27FC236}">
                <a16:creationId xmlns:a16="http://schemas.microsoft.com/office/drawing/2014/main" id="{47B0ABA9-C8BE-4EEA-9C6B-5B85B8AC33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1416" y="391788"/>
            <a:ext cx="263067" cy="307776"/>
          </a:xfrm>
          <a:prstGeom prst="rect">
            <a:avLst/>
          </a:prstGeom>
        </p:spPr>
      </p:pic>
      <p:sp>
        <p:nvSpPr>
          <p:cNvPr id="66" name="CaixaDeTexto 65">
            <a:extLst>
              <a:ext uri="{FF2B5EF4-FFF2-40B4-BE49-F238E27FC236}">
                <a16:creationId xmlns:a16="http://schemas.microsoft.com/office/drawing/2014/main" id="{370946FB-AD21-49E7-8FD4-38600110C6F9}"/>
              </a:ext>
            </a:extLst>
          </p:cNvPr>
          <p:cNvSpPr txBox="1"/>
          <p:nvPr/>
        </p:nvSpPr>
        <p:spPr>
          <a:xfrm>
            <a:off x="7674500" y="399220"/>
            <a:ext cx="9761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rgbClr val="C00000"/>
                </a:solidFill>
              </a:rPr>
              <a:t>End button</a:t>
            </a:r>
          </a:p>
        </p:txBody>
      </p: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9DD19431-FD0E-4AA2-8DDC-2CD66D3465AA}"/>
              </a:ext>
            </a:extLst>
          </p:cNvPr>
          <p:cNvSpPr txBox="1"/>
          <p:nvPr/>
        </p:nvSpPr>
        <p:spPr>
          <a:xfrm>
            <a:off x="7829017" y="1499036"/>
            <a:ext cx="10228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rgbClr val="FFFF00"/>
                </a:solidFill>
              </a:rPr>
              <a:t>Action</a:t>
            </a:r>
          </a:p>
        </p:txBody>
      </p:sp>
      <p:pic>
        <p:nvPicPr>
          <p:cNvPr id="68" name="Imagem 67">
            <a:extLst>
              <a:ext uri="{FF2B5EF4-FFF2-40B4-BE49-F238E27FC236}">
                <a16:creationId xmlns:a16="http://schemas.microsoft.com/office/drawing/2014/main" id="{D82782C2-BD92-47F5-B5C3-184A01FC90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8430612" y="1444663"/>
            <a:ext cx="278565" cy="84652"/>
          </a:xfrm>
          <a:prstGeom prst="rect">
            <a:avLst/>
          </a:prstGeom>
        </p:spPr>
      </p:pic>
      <p:sp>
        <p:nvSpPr>
          <p:cNvPr id="69" name="CaixaDeTexto 68">
            <a:extLst>
              <a:ext uri="{FF2B5EF4-FFF2-40B4-BE49-F238E27FC236}">
                <a16:creationId xmlns:a16="http://schemas.microsoft.com/office/drawing/2014/main" id="{D2E813C6-1F30-4662-B3C4-075FE9281405}"/>
              </a:ext>
            </a:extLst>
          </p:cNvPr>
          <p:cNvSpPr txBox="1"/>
          <p:nvPr/>
        </p:nvSpPr>
        <p:spPr>
          <a:xfrm>
            <a:off x="8328941" y="1275868"/>
            <a:ext cx="48456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>
                <a:solidFill>
                  <a:srgbClr val="FFFF00"/>
                </a:solidFill>
              </a:rPr>
              <a:t>*Click*</a:t>
            </a:r>
          </a:p>
        </p:txBody>
      </p:sp>
      <p:pic>
        <p:nvPicPr>
          <p:cNvPr id="70" name="Imagem 69">
            <a:extLst>
              <a:ext uri="{FF2B5EF4-FFF2-40B4-BE49-F238E27FC236}">
                <a16:creationId xmlns:a16="http://schemas.microsoft.com/office/drawing/2014/main" id="{707D637D-3E10-4588-AABE-E1E742756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2219" y="1519399"/>
            <a:ext cx="263067" cy="307776"/>
          </a:xfrm>
          <a:prstGeom prst="rect">
            <a:avLst/>
          </a:prstGeom>
        </p:spPr>
      </p:pic>
      <p:sp>
        <p:nvSpPr>
          <p:cNvPr id="71" name="CaixaDeTexto 70">
            <a:extLst>
              <a:ext uri="{FF2B5EF4-FFF2-40B4-BE49-F238E27FC236}">
                <a16:creationId xmlns:a16="http://schemas.microsoft.com/office/drawing/2014/main" id="{8536CB8F-5F92-4E78-936B-008A80A8DE13}"/>
              </a:ext>
            </a:extLst>
          </p:cNvPr>
          <p:cNvSpPr txBox="1"/>
          <p:nvPr/>
        </p:nvSpPr>
        <p:spPr>
          <a:xfrm>
            <a:off x="7550050" y="906333"/>
            <a:ext cx="10228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rgbClr val="0070C0"/>
                </a:solidFill>
              </a:rPr>
              <a:t>Mode button</a:t>
            </a:r>
          </a:p>
        </p:txBody>
      </p:sp>
      <p:pic>
        <p:nvPicPr>
          <p:cNvPr id="72" name="Imagem 71">
            <a:extLst>
              <a:ext uri="{FF2B5EF4-FFF2-40B4-BE49-F238E27FC236}">
                <a16:creationId xmlns:a16="http://schemas.microsoft.com/office/drawing/2014/main" id="{92B67421-2A4C-44AB-BA99-29505966E8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74521" y="2288085"/>
            <a:ext cx="144576" cy="343451"/>
          </a:xfrm>
          <a:prstGeom prst="rect">
            <a:avLst/>
          </a:prstGeom>
        </p:spPr>
      </p:pic>
      <p:pic>
        <p:nvPicPr>
          <p:cNvPr id="73" name="Imagem 72">
            <a:extLst>
              <a:ext uri="{FF2B5EF4-FFF2-40B4-BE49-F238E27FC236}">
                <a16:creationId xmlns:a16="http://schemas.microsoft.com/office/drawing/2014/main" id="{A87ED942-0BE1-4E39-980C-5B51BA575E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74521" y="2823535"/>
            <a:ext cx="144576" cy="343453"/>
          </a:xfrm>
          <a:prstGeom prst="rect">
            <a:avLst/>
          </a:prstGeom>
        </p:spPr>
      </p:pic>
      <p:pic>
        <p:nvPicPr>
          <p:cNvPr id="74" name="Imagem 73">
            <a:extLst>
              <a:ext uri="{FF2B5EF4-FFF2-40B4-BE49-F238E27FC236}">
                <a16:creationId xmlns:a16="http://schemas.microsoft.com/office/drawing/2014/main" id="{D15FE023-A40B-442B-BD1C-E6DCABEF506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74520" y="3358987"/>
            <a:ext cx="144577" cy="343455"/>
          </a:xfrm>
          <a:prstGeom prst="rect">
            <a:avLst/>
          </a:prstGeom>
        </p:spPr>
      </p:pic>
      <p:pic>
        <p:nvPicPr>
          <p:cNvPr id="75" name="Imagem 74">
            <a:extLst>
              <a:ext uri="{FF2B5EF4-FFF2-40B4-BE49-F238E27FC236}">
                <a16:creationId xmlns:a16="http://schemas.microsoft.com/office/drawing/2014/main" id="{D66E3364-45A5-4C60-A57B-7BFD17F0B3E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72108" y="3894439"/>
            <a:ext cx="144577" cy="343456"/>
          </a:xfrm>
          <a:prstGeom prst="rect">
            <a:avLst/>
          </a:prstGeom>
        </p:spPr>
      </p:pic>
      <p:sp>
        <p:nvSpPr>
          <p:cNvPr id="77" name="CaixaDeTexto 76">
            <a:extLst>
              <a:ext uri="{FF2B5EF4-FFF2-40B4-BE49-F238E27FC236}">
                <a16:creationId xmlns:a16="http://schemas.microsoft.com/office/drawing/2014/main" id="{5D84D29D-140B-46B7-A902-582033021E7C}"/>
              </a:ext>
            </a:extLst>
          </p:cNvPr>
          <p:cNvSpPr txBox="1"/>
          <p:nvPr/>
        </p:nvSpPr>
        <p:spPr>
          <a:xfrm>
            <a:off x="7887758" y="2245815"/>
            <a:ext cx="10228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</a:rPr>
              <a:t>Led off</a:t>
            </a:r>
          </a:p>
        </p:txBody>
      </p:sp>
      <p:sp>
        <p:nvSpPr>
          <p:cNvPr id="78" name="CaixaDeTexto 77">
            <a:extLst>
              <a:ext uri="{FF2B5EF4-FFF2-40B4-BE49-F238E27FC236}">
                <a16:creationId xmlns:a16="http://schemas.microsoft.com/office/drawing/2014/main" id="{3954A29B-F3FD-4E39-A6CC-270B868D634F}"/>
              </a:ext>
            </a:extLst>
          </p:cNvPr>
          <p:cNvSpPr txBox="1"/>
          <p:nvPr/>
        </p:nvSpPr>
        <p:spPr>
          <a:xfrm>
            <a:off x="7829017" y="2793815"/>
            <a:ext cx="10228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rgbClr val="FF2549"/>
                </a:solidFill>
              </a:rPr>
              <a:t>Red Led</a:t>
            </a:r>
          </a:p>
        </p:txBody>
      </p:sp>
      <p:sp>
        <p:nvSpPr>
          <p:cNvPr id="79" name="CaixaDeTexto 78">
            <a:extLst>
              <a:ext uri="{FF2B5EF4-FFF2-40B4-BE49-F238E27FC236}">
                <a16:creationId xmlns:a16="http://schemas.microsoft.com/office/drawing/2014/main" id="{D51C328D-7141-46E7-88A6-712551993756}"/>
              </a:ext>
            </a:extLst>
          </p:cNvPr>
          <p:cNvSpPr txBox="1"/>
          <p:nvPr/>
        </p:nvSpPr>
        <p:spPr>
          <a:xfrm>
            <a:off x="7794218" y="3308397"/>
            <a:ext cx="10228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rgbClr val="0070C0"/>
                </a:solidFill>
              </a:rPr>
              <a:t>Blue Led</a:t>
            </a:r>
          </a:p>
        </p:txBody>
      </p:sp>
      <p:sp>
        <p:nvSpPr>
          <p:cNvPr id="80" name="CaixaDeTexto 79">
            <a:extLst>
              <a:ext uri="{FF2B5EF4-FFF2-40B4-BE49-F238E27FC236}">
                <a16:creationId xmlns:a16="http://schemas.microsoft.com/office/drawing/2014/main" id="{82260F14-CC65-42E6-B42D-10E02C60489D}"/>
              </a:ext>
            </a:extLst>
          </p:cNvPr>
          <p:cNvSpPr txBox="1"/>
          <p:nvPr/>
        </p:nvSpPr>
        <p:spPr>
          <a:xfrm>
            <a:off x="7758543" y="3853375"/>
            <a:ext cx="10228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rgbClr val="00B050"/>
                </a:solidFill>
              </a:rPr>
              <a:t>Green Led</a:t>
            </a:r>
          </a:p>
        </p:txBody>
      </p:sp>
      <p:pic>
        <p:nvPicPr>
          <p:cNvPr id="1030" name="Imagem 1029">
            <a:extLst>
              <a:ext uri="{FF2B5EF4-FFF2-40B4-BE49-F238E27FC236}">
                <a16:creationId xmlns:a16="http://schemas.microsoft.com/office/drawing/2014/main" id="{005235A9-A78D-48CE-A199-5CC8428941E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417" y="1021052"/>
            <a:ext cx="2171250" cy="4081009"/>
          </a:xfrm>
          <a:prstGeom prst="rect">
            <a:avLst/>
          </a:prstGeom>
        </p:spPr>
      </p:pic>
      <p:pic>
        <p:nvPicPr>
          <p:cNvPr id="1031" name="Picture 6" descr="Resultado de imagem para laser symbol">
            <a:extLst>
              <a:ext uri="{FF2B5EF4-FFF2-40B4-BE49-F238E27FC236}">
                <a16:creationId xmlns:a16="http://schemas.microsoft.com/office/drawing/2014/main" id="{47BFAB3D-0B10-483B-85FE-9EB80A9AB4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60727" y="4419926"/>
            <a:ext cx="461493" cy="260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" name="CaixaDeTexto 106">
            <a:extLst>
              <a:ext uri="{FF2B5EF4-FFF2-40B4-BE49-F238E27FC236}">
                <a16:creationId xmlns:a16="http://schemas.microsoft.com/office/drawing/2014/main" id="{087D2B3B-A841-411A-A54E-5352EBF5B043}"/>
              </a:ext>
            </a:extLst>
          </p:cNvPr>
          <p:cNvSpPr txBox="1"/>
          <p:nvPr/>
        </p:nvSpPr>
        <p:spPr>
          <a:xfrm>
            <a:off x="7887758" y="4398353"/>
            <a:ext cx="4729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rgbClr val="FF0000"/>
                </a:solidFill>
              </a:rPr>
              <a:t>Laser</a:t>
            </a:r>
          </a:p>
        </p:txBody>
      </p:sp>
      <p:pic>
        <p:nvPicPr>
          <p:cNvPr id="108" name="Imagem 107">
            <a:extLst>
              <a:ext uri="{FF2B5EF4-FFF2-40B4-BE49-F238E27FC236}">
                <a16:creationId xmlns:a16="http://schemas.microsoft.com/office/drawing/2014/main" id="{D9B80368-2643-4A5A-984A-5C9F291B8C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65328" y="1100705"/>
            <a:ext cx="109148" cy="259288"/>
          </a:xfrm>
          <a:prstGeom prst="rect">
            <a:avLst/>
          </a:prstGeom>
        </p:spPr>
      </p:pic>
      <p:pic>
        <p:nvPicPr>
          <p:cNvPr id="109" name="Imagem 108">
            <a:extLst>
              <a:ext uri="{FF2B5EF4-FFF2-40B4-BE49-F238E27FC236}">
                <a16:creationId xmlns:a16="http://schemas.microsoft.com/office/drawing/2014/main" id="{35E66B5C-9BF8-4FF9-A433-3C98D7E55A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65329" y="1670652"/>
            <a:ext cx="109147" cy="259289"/>
          </a:xfrm>
          <a:prstGeom prst="rect">
            <a:avLst/>
          </a:prstGeom>
        </p:spPr>
      </p:pic>
      <p:pic>
        <p:nvPicPr>
          <p:cNvPr id="110" name="Imagem 109">
            <a:extLst>
              <a:ext uri="{FF2B5EF4-FFF2-40B4-BE49-F238E27FC236}">
                <a16:creationId xmlns:a16="http://schemas.microsoft.com/office/drawing/2014/main" id="{7145FF9E-42A5-44C8-A307-C0BC4E832E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43951" y="2882286"/>
            <a:ext cx="109147" cy="259289"/>
          </a:xfrm>
          <a:prstGeom prst="rect">
            <a:avLst/>
          </a:prstGeom>
        </p:spPr>
      </p:pic>
      <p:pic>
        <p:nvPicPr>
          <p:cNvPr id="111" name="Imagem 110">
            <a:extLst>
              <a:ext uri="{FF2B5EF4-FFF2-40B4-BE49-F238E27FC236}">
                <a16:creationId xmlns:a16="http://schemas.microsoft.com/office/drawing/2014/main" id="{29CFC58F-E762-4B09-A334-FD78B47C768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65327" y="4028702"/>
            <a:ext cx="109147" cy="259289"/>
          </a:xfrm>
          <a:prstGeom prst="rect">
            <a:avLst/>
          </a:prstGeom>
        </p:spPr>
      </p:pic>
      <p:pic>
        <p:nvPicPr>
          <p:cNvPr id="112" name="Picture 6" descr="Resultado de imagem para laser symbol">
            <a:extLst>
              <a:ext uri="{FF2B5EF4-FFF2-40B4-BE49-F238E27FC236}">
                <a16:creationId xmlns:a16="http://schemas.microsoft.com/office/drawing/2014/main" id="{C93F5FE3-FDD4-491F-A69B-A27D7F29B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2180545" y="2882286"/>
            <a:ext cx="297657" cy="168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5" name="Imagem 114">
            <a:extLst>
              <a:ext uri="{FF2B5EF4-FFF2-40B4-BE49-F238E27FC236}">
                <a16:creationId xmlns:a16="http://schemas.microsoft.com/office/drawing/2014/main" id="{C87042C9-E1DE-462B-94B4-B22C0C9648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017046" y="2119100"/>
            <a:ext cx="198602" cy="60352"/>
          </a:xfrm>
          <a:prstGeom prst="rect">
            <a:avLst/>
          </a:prstGeom>
        </p:spPr>
      </p:pic>
      <p:sp>
        <p:nvSpPr>
          <p:cNvPr id="116" name="CaixaDeTexto 115">
            <a:extLst>
              <a:ext uri="{FF2B5EF4-FFF2-40B4-BE49-F238E27FC236}">
                <a16:creationId xmlns:a16="http://schemas.microsoft.com/office/drawing/2014/main" id="{AD7B40FD-5A1E-4E53-B240-899E48CD23B5}"/>
              </a:ext>
            </a:extLst>
          </p:cNvPr>
          <p:cNvSpPr txBox="1"/>
          <p:nvPr/>
        </p:nvSpPr>
        <p:spPr>
          <a:xfrm>
            <a:off x="3910251" y="1985847"/>
            <a:ext cx="412191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00" dirty="0">
                <a:solidFill>
                  <a:srgbClr val="FFFF00"/>
                </a:solidFill>
              </a:rPr>
              <a:t>*Click*</a:t>
            </a:r>
          </a:p>
        </p:txBody>
      </p:sp>
      <p:pic>
        <p:nvPicPr>
          <p:cNvPr id="117" name="Imagem 116">
            <a:extLst>
              <a:ext uri="{FF2B5EF4-FFF2-40B4-BE49-F238E27FC236}">
                <a16:creationId xmlns:a16="http://schemas.microsoft.com/office/drawing/2014/main" id="{983E633E-173F-4B33-8B0C-71CA110813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0211" y="2167308"/>
            <a:ext cx="155622" cy="182070"/>
          </a:xfrm>
          <a:prstGeom prst="rect">
            <a:avLst/>
          </a:prstGeom>
        </p:spPr>
      </p:pic>
      <p:pic>
        <p:nvPicPr>
          <p:cNvPr id="151" name="Imagem 150">
            <a:extLst>
              <a:ext uri="{FF2B5EF4-FFF2-40B4-BE49-F238E27FC236}">
                <a16:creationId xmlns:a16="http://schemas.microsoft.com/office/drawing/2014/main" id="{D1473A84-5822-4A79-B5A1-061A1F7344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2118" y="2395146"/>
            <a:ext cx="155622" cy="182070"/>
          </a:xfrm>
          <a:prstGeom prst="rect">
            <a:avLst/>
          </a:prstGeom>
        </p:spPr>
      </p:pic>
      <p:pic>
        <p:nvPicPr>
          <p:cNvPr id="152" name="Imagem 151">
            <a:extLst>
              <a:ext uri="{FF2B5EF4-FFF2-40B4-BE49-F238E27FC236}">
                <a16:creationId xmlns:a16="http://schemas.microsoft.com/office/drawing/2014/main" id="{44BEF7FC-4426-4328-AAE6-D9F8AE8B5E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6318" y="2400844"/>
            <a:ext cx="155622" cy="182070"/>
          </a:xfrm>
          <a:prstGeom prst="rect">
            <a:avLst/>
          </a:prstGeom>
        </p:spPr>
      </p:pic>
      <p:pic>
        <p:nvPicPr>
          <p:cNvPr id="153" name="Imagem 152">
            <a:extLst>
              <a:ext uri="{FF2B5EF4-FFF2-40B4-BE49-F238E27FC236}">
                <a16:creationId xmlns:a16="http://schemas.microsoft.com/office/drawing/2014/main" id="{2577796B-72EF-4A5A-94A8-78532D3D3F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8799" y="2577216"/>
            <a:ext cx="155622" cy="182070"/>
          </a:xfrm>
          <a:prstGeom prst="rect">
            <a:avLst/>
          </a:prstGeom>
        </p:spPr>
      </p:pic>
      <p:pic>
        <p:nvPicPr>
          <p:cNvPr id="155" name="Imagem 154">
            <a:extLst>
              <a:ext uri="{FF2B5EF4-FFF2-40B4-BE49-F238E27FC236}">
                <a16:creationId xmlns:a16="http://schemas.microsoft.com/office/drawing/2014/main" id="{21EA4B91-1AFD-43A6-BA22-F419525B3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7514" y="3333029"/>
            <a:ext cx="155622" cy="182070"/>
          </a:xfrm>
          <a:prstGeom prst="rect">
            <a:avLst/>
          </a:prstGeom>
        </p:spPr>
      </p:pic>
      <p:pic>
        <p:nvPicPr>
          <p:cNvPr id="156" name="Imagem 155">
            <a:extLst>
              <a:ext uri="{FF2B5EF4-FFF2-40B4-BE49-F238E27FC236}">
                <a16:creationId xmlns:a16="http://schemas.microsoft.com/office/drawing/2014/main" id="{E35799CE-20D7-426D-ACCB-0EDC4C9022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1714" y="3338727"/>
            <a:ext cx="155622" cy="182070"/>
          </a:xfrm>
          <a:prstGeom prst="rect">
            <a:avLst/>
          </a:prstGeom>
        </p:spPr>
      </p:pic>
      <p:pic>
        <p:nvPicPr>
          <p:cNvPr id="157" name="Imagem 156">
            <a:extLst>
              <a:ext uri="{FF2B5EF4-FFF2-40B4-BE49-F238E27FC236}">
                <a16:creationId xmlns:a16="http://schemas.microsoft.com/office/drawing/2014/main" id="{82EC7949-8048-4F8D-BACD-9B542C2F1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656" y="3757596"/>
            <a:ext cx="155622" cy="182070"/>
          </a:xfrm>
          <a:prstGeom prst="rect">
            <a:avLst/>
          </a:prstGeom>
        </p:spPr>
      </p:pic>
      <p:pic>
        <p:nvPicPr>
          <p:cNvPr id="159" name="Imagem 158">
            <a:extLst>
              <a:ext uri="{FF2B5EF4-FFF2-40B4-BE49-F238E27FC236}">
                <a16:creationId xmlns:a16="http://schemas.microsoft.com/office/drawing/2014/main" id="{789ECE70-1798-41F7-B6E4-2D5EEE729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8705" y="4406245"/>
            <a:ext cx="155622" cy="182070"/>
          </a:xfrm>
          <a:prstGeom prst="rect">
            <a:avLst/>
          </a:prstGeom>
        </p:spPr>
      </p:pic>
      <p:pic>
        <p:nvPicPr>
          <p:cNvPr id="160" name="Imagem 159">
            <a:extLst>
              <a:ext uri="{FF2B5EF4-FFF2-40B4-BE49-F238E27FC236}">
                <a16:creationId xmlns:a16="http://schemas.microsoft.com/office/drawing/2014/main" id="{5F7CAFAD-2FA0-43BE-A3B9-0B00E682CD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2905" y="4411943"/>
            <a:ext cx="155622" cy="182070"/>
          </a:xfrm>
          <a:prstGeom prst="rect">
            <a:avLst/>
          </a:prstGeom>
        </p:spPr>
      </p:pic>
      <p:pic>
        <p:nvPicPr>
          <p:cNvPr id="163" name="Imagem 162">
            <a:extLst>
              <a:ext uri="{FF2B5EF4-FFF2-40B4-BE49-F238E27FC236}">
                <a16:creationId xmlns:a16="http://schemas.microsoft.com/office/drawing/2014/main" id="{337862E9-A7FD-45F5-A4E5-425AFBF97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1430" y="4801482"/>
            <a:ext cx="155622" cy="182070"/>
          </a:xfrm>
          <a:prstGeom prst="rect">
            <a:avLst/>
          </a:prstGeom>
        </p:spPr>
      </p:pic>
      <p:pic>
        <p:nvPicPr>
          <p:cNvPr id="167" name="Imagem 166">
            <a:extLst>
              <a:ext uri="{FF2B5EF4-FFF2-40B4-BE49-F238E27FC236}">
                <a16:creationId xmlns:a16="http://schemas.microsoft.com/office/drawing/2014/main" id="{A251AF0C-11FE-452E-8A18-A4324F8CD1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831786" y="2546196"/>
            <a:ext cx="198602" cy="60352"/>
          </a:xfrm>
          <a:prstGeom prst="rect">
            <a:avLst/>
          </a:prstGeom>
        </p:spPr>
      </p:pic>
      <p:sp>
        <p:nvSpPr>
          <p:cNvPr id="168" name="CaixaDeTexto 167">
            <a:extLst>
              <a:ext uri="{FF2B5EF4-FFF2-40B4-BE49-F238E27FC236}">
                <a16:creationId xmlns:a16="http://schemas.microsoft.com/office/drawing/2014/main" id="{95B22601-ED6F-4E1B-8307-6208AF77546B}"/>
              </a:ext>
            </a:extLst>
          </p:cNvPr>
          <p:cNvSpPr txBox="1"/>
          <p:nvPr/>
        </p:nvSpPr>
        <p:spPr>
          <a:xfrm>
            <a:off x="3724991" y="2412943"/>
            <a:ext cx="412191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00" dirty="0">
                <a:solidFill>
                  <a:srgbClr val="FFFF00"/>
                </a:solidFill>
              </a:rPr>
              <a:t>*Click*</a:t>
            </a:r>
          </a:p>
        </p:txBody>
      </p:sp>
      <p:pic>
        <p:nvPicPr>
          <p:cNvPr id="169" name="Imagem 168">
            <a:extLst>
              <a:ext uri="{FF2B5EF4-FFF2-40B4-BE49-F238E27FC236}">
                <a16:creationId xmlns:a16="http://schemas.microsoft.com/office/drawing/2014/main" id="{6EB273A4-A87A-4F18-87B1-8D0DD79A3D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086373" y="3293966"/>
            <a:ext cx="198602" cy="60352"/>
          </a:xfrm>
          <a:prstGeom prst="rect">
            <a:avLst/>
          </a:prstGeom>
        </p:spPr>
      </p:pic>
      <p:sp>
        <p:nvSpPr>
          <p:cNvPr id="170" name="CaixaDeTexto 169">
            <a:extLst>
              <a:ext uri="{FF2B5EF4-FFF2-40B4-BE49-F238E27FC236}">
                <a16:creationId xmlns:a16="http://schemas.microsoft.com/office/drawing/2014/main" id="{75AA396D-9EB5-4011-9BF7-BAD82A3F65AF}"/>
              </a:ext>
            </a:extLst>
          </p:cNvPr>
          <p:cNvSpPr txBox="1"/>
          <p:nvPr/>
        </p:nvSpPr>
        <p:spPr>
          <a:xfrm>
            <a:off x="2979578" y="3160713"/>
            <a:ext cx="412191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00" dirty="0">
                <a:solidFill>
                  <a:srgbClr val="FFFF00"/>
                </a:solidFill>
              </a:rPr>
              <a:t>*Click*</a:t>
            </a:r>
          </a:p>
        </p:txBody>
      </p:sp>
      <p:pic>
        <p:nvPicPr>
          <p:cNvPr id="171" name="Imagem 170">
            <a:extLst>
              <a:ext uri="{FF2B5EF4-FFF2-40B4-BE49-F238E27FC236}">
                <a16:creationId xmlns:a16="http://schemas.microsoft.com/office/drawing/2014/main" id="{181933F6-28BD-40CD-A425-4C5B16A90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4644" y="3329990"/>
            <a:ext cx="155622" cy="182070"/>
          </a:xfrm>
          <a:prstGeom prst="rect">
            <a:avLst/>
          </a:prstGeom>
        </p:spPr>
      </p:pic>
      <p:pic>
        <p:nvPicPr>
          <p:cNvPr id="172" name="Imagem 171">
            <a:extLst>
              <a:ext uri="{FF2B5EF4-FFF2-40B4-BE49-F238E27FC236}">
                <a16:creationId xmlns:a16="http://schemas.microsoft.com/office/drawing/2014/main" id="{C2CDFFB4-D64D-4559-BABC-2619C907E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8844" y="3335688"/>
            <a:ext cx="155622" cy="182070"/>
          </a:xfrm>
          <a:prstGeom prst="rect">
            <a:avLst/>
          </a:prstGeom>
        </p:spPr>
      </p:pic>
      <p:pic>
        <p:nvPicPr>
          <p:cNvPr id="175" name="Imagem 174">
            <a:extLst>
              <a:ext uri="{FF2B5EF4-FFF2-40B4-BE49-F238E27FC236}">
                <a16:creationId xmlns:a16="http://schemas.microsoft.com/office/drawing/2014/main" id="{BEF525BA-412C-43A9-99B3-C6670A8773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327608" y="3293966"/>
            <a:ext cx="198602" cy="60352"/>
          </a:xfrm>
          <a:prstGeom prst="rect">
            <a:avLst/>
          </a:prstGeom>
        </p:spPr>
      </p:pic>
      <p:sp>
        <p:nvSpPr>
          <p:cNvPr id="176" name="CaixaDeTexto 175">
            <a:extLst>
              <a:ext uri="{FF2B5EF4-FFF2-40B4-BE49-F238E27FC236}">
                <a16:creationId xmlns:a16="http://schemas.microsoft.com/office/drawing/2014/main" id="{A4ABDFDC-8608-4632-BFB6-6AB5EDDE94A0}"/>
              </a:ext>
            </a:extLst>
          </p:cNvPr>
          <p:cNvSpPr txBox="1"/>
          <p:nvPr/>
        </p:nvSpPr>
        <p:spPr>
          <a:xfrm>
            <a:off x="3220813" y="3160713"/>
            <a:ext cx="412191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00" dirty="0">
                <a:solidFill>
                  <a:srgbClr val="FFFF00"/>
                </a:solidFill>
              </a:rPr>
              <a:t>*Click*</a:t>
            </a:r>
          </a:p>
        </p:txBody>
      </p:sp>
      <p:pic>
        <p:nvPicPr>
          <p:cNvPr id="183" name="Imagem 182">
            <a:extLst>
              <a:ext uri="{FF2B5EF4-FFF2-40B4-BE49-F238E27FC236}">
                <a16:creationId xmlns:a16="http://schemas.microsoft.com/office/drawing/2014/main" id="{8B70547D-173F-4A91-9525-C53E4116A5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908931" y="3716113"/>
            <a:ext cx="198602" cy="60352"/>
          </a:xfrm>
          <a:prstGeom prst="rect">
            <a:avLst/>
          </a:prstGeom>
        </p:spPr>
      </p:pic>
      <p:sp>
        <p:nvSpPr>
          <p:cNvPr id="184" name="CaixaDeTexto 183">
            <a:extLst>
              <a:ext uri="{FF2B5EF4-FFF2-40B4-BE49-F238E27FC236}">
                <a16:creationId xmlns:a16="http://schemas.microsoft.com/office/drawing/2014/main" id="{986F374A-0CEC-463F-AD0C-5F42EDC56BC2}"/>
              </a:ext>
            </a:extLst>
          </p:cNvPr>
          <p:cNvSpPr txBox="1"/>
          <p:nvPr/>
        </p:nvSpPr>
        <p:spPr>
          <a:xfrm>
            <a:off x="3802136" y="3582860"/>
            <a:ext cx="412191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00" dirty="0">
                <a:solidFill>
                  <a:srgbClr val="FFFF00"/>
                </a:solidFill>
              </a:rPr>
              <a:t>*Click*</a:t>
            </a:r>
          </a:p>
        </p:txBody>
      </p:sp>
      <p:pic>
        <p:nvPicPr>
          <p:cNvPr id="185" name="Imagem 184">
            <a:extLst>
              <a:ext uri="{FF2B5EF4-FFF2-40B4-BE49-F238E27FC236}">
                <a16:creationId xmlns:a16="http://schemas.microsoft.com/office/drawing/2014/main" id="{4FF93F46-6131-4723-93BE-BDE665AD57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014647" y="4771156"/>
            <a:ext cx="198602" cy="60352"/>
          </a:xfrm>
          <a:prstGeom prst="rect">
            <a:avLst/>
          </a:prstGeom>
        </p:spPr>
      </p:pic>
      <p:sp>
        <p:nvSpPr>
          <p:cNvPr id="186" name="CaixaDeTexto 185">
            <a:extLst>
              <a:ext uri="{FF2B5EF4-FFF2-40B4-BE49-F238E27FC236}">
                <a16:creationId xmlns:a16="http://schemas.microsoft.com/office/drawing/2014/main" id="{99DBDCE6-7EF5-4698-948C-6E0D8EF0F61B}"/>
              </a:ext>
            </a:extLst>
          </p:cNvPr>
          <p:cNvSpPr txBox="1"/>
          <p:nvPr/>
        </p:nvSpPr>
        <p:spPr>
          <a:xfrm>
            <a:off x="3907852" y="4637903"/>
            <a:ext cx="412191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00" dirty="0">
                <a:solidFill>
                  <a:srgbClr val="FFFF00"/>
                </a:solidFill>
              </a:rPr>
              <a:t>*Click*</a:t>
            </a:r>
          </a:p>
        </p:txBody>
      </p:sp>
      <p:pic>
        <p:nvPicPr>
          <p:cNvPr id="187" name="Imagem 186">
            <a:extLst>
              <a:ext uri="{FF2B5EF4-FFF2-40B4-BE49-F238E27FC236}">
                <a16:creationId xmlns:a16="http://schemas.microsoft.com/office/drawing/2014/main" id="{C9573CE1-80CF-41F3-B8D2-06B1F690E7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086307" y="4425326"/>
            <a:ext cx="198602" cy="60352"/>
          </a:xfrm>
          <a:prstGeom prst="rect">
            <a:avLst/>
          </a:prstGeom>
        </p:spPr>
      </p:pic>
      <p:sp>
        <p:nvSpPr>
          <p:cNvPr id="188" name="CaixaDeTexto 187">
            <a:extLst>
              <a:ext uri="{FF2B5EF4-FFF2-40B4-BE49-F238E27FC236}">
                <a16:creationId xmlns:a16="http://schemas.microsoft.com/office/drawing/2014/main" id="{AAB3D292-2B1F-4446-8222-FB495AD69933}"/>
              </a:ext>
            </a:extLst>
          </p:cNvPr>
          <p:cNvSpPr txBox="1"/>
          <p:nvPr/>
        </p:nvSpPr>
        <p:spPr>
          <a:xfrm>
            <a:off x="2979512" y="4292073"/>
            <a:ext cx="412191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00" dirty="0">
                <a:solidFill>
                  <a:srgbClr val="FFFF00"/>
                </a:solidFill>
              </a:rPr>
              <a:t>*Click*</a:t>
            </a:r>
          </a:p>
        </p:txBody>
      </p:sp>
      <p:pic>
        <p:nvPicPr>
          <p:cNvPr id="189" name="Imagem 188">
            <a:extLst>
              <a:ext uri="{FF2B5EF4-FFF2-40B4-BE49-F238E27FC236}">
                <a16:creationId xmlns:a16="http://schemas.microsoft.com/office/drawing/2014/main" id="{5009DC5C-5578-45EB-ABB1-6D8355AE6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4578" y="4461350"/>
            <a:ext cx="155622" cy="182070"/>
          </a:xfrm>
          <a:prstGeom prst="rect">
            <a:avLst/>
          </a:prstGeom>
        </p:spPr>
      </p:pic>
      <p:pic>
        <p:nvPicPr>
          <p:cNvPr id="190" name="Imagem 189">
            <a:extLst>
              <a:ext uri="{FF2B5EF4-FFF2-40B4-BE49-F238E27FC236}">
                <a16:creationId xmlns:a16="http://schemas.microsoft.com/office/drawing/2014/main" id="{7AFDF5FA-C73B-4327-953D-E0CCD39605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8778" y="4467048"/>
            <a:ext cx="155622" cy="182070"/>
          </a:xfrm>
          <a:prstGeom prst="rect">
            <a:avLst/>
          </a:prstGeom>
        </p:spPr>
      </p:pic>
      <p:pic>
        <p:nvPicPr>
          <p:cNvPr id="191" name="Imagem 190">
            <a:extLst>
              <a:ext uri="{FF2B5EF4-FFF2-40B4-BE49-F238E27FC236}">
                <a16:creationId xmlns:a16="http://schemas.microsoft.com/office/drawing/2014/main" id="{97C908DD-567F-4EC5-8974-05AFA1DFCD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327542" y="4425326"/>
            <a:ext cx="198602" cy="60352"/>
          </a:xfrm>
          <a:prstGeom prst="rect">
            <a:avLst/>
          </a:prstGeom>
        </p:spPr>
      </p:pic>
      <p:sp>
        <p:nvSpPr>
          <p:cNvPr id="192" name="CaixaDeTexto 191">
            <a:extLst>
              <a:ext uri="{FF2B5EF4-FFF2-40B4-BE49-F238E27FC236}">
                <a16:creationId xmlns:a16="http://schemas.microsoft.com/office/drawing/2014/main" id="{6E1B8994-F405-43CB-AB9E-3555B2A6DED4}"/>
              </a:ext>
            </a:extLst>
          </p:cNvPr>
          <p:cNvSpPr txBox="1"/>
          <p:nvPr/>
        </p:nvSpPr>
        <p:spPr>
          <a:xfrm>
            <a:off x="3213641" y="4299202"/>
            <a:ext cx="412191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00" dirty="0">
                <a:solidFill>
                  <a:srgbClr val="FFFF00"/>
                </a:solidFill>
              </a:rPr>
              <a:t>*Click*</a:t>
            </a:r>
          </a:p>
        </p:txBody>
      </p:sp>
      <p:pic>
        <p:nvPicPr>
          <p:cNvPr id="193" name="Imagem 192">
            <a:extLst>
              <a:ext uri="{FF2B5EF4-FFF2-40B4-BE49-F238E27FC236}">
                <a16:creationId xmlns:a16="http://schemas.microsoft.com/office/drawing/2014/main" id="{96597F27-9F4A-4A8A-852F-95D2469012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98091" y="2219734"/>
            <a:ext cx="109148" cy="259288"/>
          </a:xfrm>
          <a:prstGeom prst="rect">
            <a:avLst/>
          </a:prstGeom>
        </p:spPr>
      </p:pic>
      <p:sp>
        <p:nvSpPr>
          <p:cNvPr id="194" name="CaixaDeTexto 193">
            <a:extLst>
              <a:ext uri="{FF2B5EF4-FFF2-40B4-BE49-F238E27FC236}">
                <a16:creationId xmlns:a16="http://schemas.microsoft.com/office/drawing/2014/main" id="{C99E9D7D-B738-437A-B68D-96E261C27E21}"/>
              </a:ext>
            </a:extLst>
          </p:cNvPr>
          <p:cNvSpPr txBox="1"/>
          <p:nvPr/>
        </p:nvSpPr>
        <p:spPr>
          <a:xfrm>
            <a:off x="5905851" y="98342"/>
            <a:ext cx="1654676" cy="5016758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 w="9525">
            <a:solidFill>
              <a:schemeClr val="tx1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000" b="1" dirty="0"/>
              <a:t>State</a:t>
            </a:r>
          </a:p>
          <a:p>
            <a:pPr algn="ctr"/>
            <a:endParaRPr lang="en-GB" sz="1000" b="1" dirty="0"/>
          </a:p>
          <a:p>
            <a:pPr algn="ctr"/>
            <a:endParaRPr lang="en-GB" sz="1000" b="1" dirty="0"/>
          </a:p>
          <a:p>
            <a:pPr algn="ctr"/>
            <a:endParaRPr lang="en-GB" sz="1000" b="1" dirty="0"/>
          </a:p>
          <a:p>
            <a:pPr algn="ctr"/>
            <a:endParaRPr lang="en-GB" sz="1000" b="1" dirty="0"/>
          </a:p>
          <a:p>
            <a:pPr algn="ctr"/>
            <a:endParaRPr lang="en-GB" sz="1000" b="1" dirty="0"/>
          </a:p>
          <a:p>
            <a:pPr algn="ctr"/>
            <a:endParaRPr lang="en-GB" sz="1000" b="1" dirty="0"/>
          </a:p>
          <a:p>
            <a:pPr algn="ctr"/>
            <a:endParaRPr lang="en-GB" sz="1000" b="1" dirty="0"/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</p:txBody>
      </p:sp>
      <p:sp>
        <p:nvSpPr>
          <p:cNvPr id="197" name="CaixaDeTexto 196">
            <a:extLst>
              <a:ext uri="{FF2B5EF4-FFF2-40B4-BE49-F238E27FC236}">
                <a16:creationId xmlns:a16="http://schemas.microsoft.com/office/drawing/2014/main" id="{39A78494-DB9A-4945-B40A-52BEFEE17FC4}"/>
              </a:ext>
            </a:extLst>
          </p:cNvPr>
          <p:cNvSpPr txBox="1"/>
          <p:nvPr/>
        </p:nvSpPr>
        <p:spPr>
          <a:xfrm>
            <a:off x="7567033" y="1883350"/>
            <a:ext cx="1574336" cy="3240000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 w="9525">
            <a:solidFill>
              <a:schemeClr val="tx1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000" b="1" dirty="0"/>
              <a:t>Output</a:t>
            </a:r>
          </a:p>
          <a:p>
            <a:pPr algn="ctr"/>
            <a:endParaRPr lang="en-GB" sz="1000" b="1" dirty="0">
              <a:solidFill>
                <a:schemeClr val="accent1"/>
              </a:solidFill>
            </a:endParaRPr>
          </a:p>
          <a:p>
            <a:pPr algn="ctr"/>
            <a:endParaRPr lang="en-GB" sz="1000" b="1" dirty="0">
              <a:solidFill>
                <a:schemeClr val="accent1"/>
              </a:solidFill>
            </a:endParaRPr>
          </a:p>
          <a:p>
            <a:pPr algn="ctr"/>
            <a:endParaRPr lang="en-GB" sz="1000" b="1" dirty="0">
              <a:solidFill>
                <a:schemeClr val="accent1"/>
              </a:solidFill>
            </a:endParaRPr>
          </a:p>
          <a:p>
            <a:pPr algn="ctr"/>
            <a:endParaRPr lang="en-GB" sz="1000" b="1" dirty="0">
              <a:solidFill>
                <a:schemeClr val="accent1"/>
              </a:solidFill>
            </a:endParaRPr>
          </a:p>
          <a:p>
            <a:pPr algn="ctr"/>
            <a:endParaRPr lang="en-GB" sz="1000" b="1" dirty="0">
              <a:solidFill>
                <a:schemeClr val="accent1"/>
              </a:solidFill>
            </a:endParaRPr>
          </a:p>
          <a:p>
            <a:pPr algn="ctr"/>
            <a:endParaRPr lang="en-GB" sz="1000" b="1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</p:txBody>
      </p:sp>
      <p:sp>
        <p:nvSpPr>
          <p:cNvPr id="195" name="CaixaDeTexto 194">
            <a:extLst>
              <a:ext uri="{FF2B5EF4-FFF2-40B4-BE49-F238E27FC236}">
                <a16:creationId xmlns:a16="http://schemas.microsoft.com/office/drawing/2014/main" id="{233C64CC-D985-4625-A528-15643B9AC15D}"/>
              </a:ext>
            </a:extLst>
          </p:cNvPr>
          <p:cNvSpPr txBox="1"/>
          <p:nvPr/>
        </p:nvSpPr>
        <p:spPr>
          <a:xfrm>
            <a:off x="7567033" y="90878"/>
            <a:ext cx="1574336" cy="1800000"/>
          </a:xfrm>
          <a:prstGeom prst="rect">
            <a:avLst/>
          </a:prstGeom>
          <a:solidFill>
            <a:schemeClr val="tx2">
              <a:lumMod val="50000"/>
              <a:alpha val="50000"/>
            </a:schemeClr>
          </a:solidFill>
          <a:ln w="9525">
            <a:solidFill>
              <a:schemeClr val="tx1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000" b="1" dirty="0"/>
              <a:t>Input</a:t>
            </a:r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  <a:p>
            <a:pPr algn="ctr"/>
            <a:endParaRPr lang="en-GB" sz="1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2118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114888" y="71769"/>
            <a:ext cx="6284320" cy="725349"/>
          </a:xfrm>
        </p:spPr>
        <p:txBody>
          <a:bodyPr>
            <a:normAutofit/>
          </a:bodyPr>
          <a:lstStyle/>
          <a:p>
            <a:r>
              <a:rPr lang="en-US" sz="2800" dirty="0"/>
              <a:t>Can we get technical?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6696A75-E341-4274-8905-8D39F7CE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9496" y="641717"/>
            <a:ext cx="6284320" cy="3511061"/>
          </a:xfrm>
        </p:spPr>
        <p:txBody>
          <a:bodyPr/>
          <a:lstStyle/>
          <a:p>
            <a:r>
              <a:rPr lang="pt-PT" sz="1800" dirty="0"/>
              <a:t>Hardware</a:t>
            </a:r>
          </a:p>
          <a:p>
            <a:pPr lvl="1"/>
            <a:endParaRPr lang="pt-PT" dirty="0"/>
          </a:p>
          <a:p>
            <a:endParaRPr lang="pt-PT" dirty="0"/>
          </a:p>
          <a:p>
            <a:endParaRPr lang="pt-PT" dirty="0"/>
          </a:p>
        </p:txBody>
      </p:sp>
      <p:pic>
        <p:nvPicPr>
          <p:cNvPr id="7" name="Picture 2" descr="Imagem relacionada">
            <a:extLst>
              <a:ext uri="{FF2B5EF4-FFF2-40B4-BE49-F238E27FC236}">
                <a16:creationId xmlns:a16="http://schemas.microsoft.com/office/drawing/2014/main" id="{EC2B2103-AB0C-40BB-8EDC-A5F94DFA5B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5035" y="4756298"/>
            <a:ext cx="387202" cy="387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CC919B33-4701-46E6-8E64-A741C7B919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1903" y="1056913"/>
            <a:ext cx="5701913" cy="3779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1758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6696A75-E341-4274-8905-8D39F7CE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4888" y="1212215"/>
            <a:ext cx="6284320" cy="453230"/>
          </a:xfrm>
        </p:spPr>
        <p:txBody>
          <a:bodyPr/>
          <a:lstStyle/>
          <a:p>
            <a:r>
              <a:rPr lang="pt-PT" sz="1800" dirty="0" err="1"/>
              <a:t>Customizable</a:t>
            </a:r>
            <a:r>
              <a:rPr lang="pt-PT" sz="1800" dirty="0"/>
              <a:t> </a:t>
            </a:r>
            <a:r>
              <a:rPr lang="pt-PT" sz="1800" dirty="0" err="1"/>
              <a:t>variables</a:t>
            </a:r>
            <a:endParaRPr lang="pt-PT" sz="1800" dirty="0"/>
          </a:p>
          <a:p>
            <a:pPr marL="0" indent="0">
              <a:buNone/>
            </a:pPr>
            <a:endParaRPr lang="pt-PT" sz="1800" dirty="0"/>
          </a:p>
          <a:p>
            <a:endParaRPr lang="pt-PT" dirty="0"/>
          </a:p>
        </p:txBody>
      </p:sp>
      <p:pic>
        <p:nvPicPr>
          <p:cNvPr id="7" name="Picture 2" descr="Imagem relacionada">
            <a:extLst>
              <a:ext uri="{FF2B5EF4-FFF2-40B4-BE49-F238E27FC236}">
                <a16:creationId xmlns:a16="http://schemas.microsoft.com/office/drawing/2014/main" id="{9D27FF2B-E0D2-4E15-8497-E3F555C55A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5035" y="4756298"/>
            <a:ext cx="387202" cy="387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Posição de Conteúdo 2">
            <a:extLst>
              <a:ext uri="{FF2B5EF4-FFF2-40B4-BE49-F238E27FC236}">
                <a16:creationId xmlns:a16="http://schemas.microsoft.com/office/drawing/2014/main" id="{86F03B7B-CBCA-4E1D-84ED-6E2F656FF953}"/>
              </a:ext>
            </a:extLst>
          </p:cNvPr>
          <p:cNvSpPr txBox="1">
            <a:spLocks/>
          </p:cNvSpPr>
          <p:nvPr/>
        </p:nvSpPr>
        <p:spPr>
          <a:xfrm>
            <a:off x="2604316" y="1946261"/>
            <a:ext cx="6284320" cy="3397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pt-PT" sz="1400" b="1" u="sng" dirty="0" err="1"/>
              <a:t>Size</a:t>
            </a:r>
            <a:r>
              <a:rPr lang="pt-PT" sz="1400" dirty="0"/>
              <a:t> </a:t>
            </a:r>
            <a:r>
              <a:rPr lang="pt-PT" sz="1400" dirty="0" err="1"/>
              <a:t>of</a:t>
            </a:r>
            <a:r>
              <a:rPr lang="pt-PT" sz="1400" dirty="0"/>
              <a:t> </a:t>
            </a:r>
            <a:r>
              <a:rPr lang="pt-PT" sz="1400" dirty="0" err="1"/>
              <a:t>the</a:t>
            </a:r>
            <a:r>
              <a:rPr lang="pt-PT" sz="1400" dirty="0"/>
              <a:t> </a:t>
            </a:r>
            <a:r>
              <a:rPr lang="pt-PT" sz="1400" dirty="0" err="1"/>
              <a:t>Array</a:t>
            </a:r>
            <a:r>
              <a:rPr lang="pt-PT" sz="1400" dirty="0"/>
              <a:t> </a:t>
            </a:r>
            <a:r>
              <a:rPr lang="pt-PT" sz="1400" dirty="0" err="1"/>
              <a:t>populated</a:t>
            </a:r>
            <a:r>
              <a:rPr lang="pt-PT" sz="1400" dirty="0"/>
              <a:t> </a:t>
            </a:r>
            <a:r>
              <a:rPr lang="pt-PT" sz="1400" dirty="0" err="1"/>
              <a:t>with</a:t>
            </a:r>
            <a:r>
              <a:rPr lang="pt-PT" sz="1400" dirty="0"/>
              <a:t> </a:t>
            </a:r>
            <a:r>
              <a:rPr lang="pt-PT" sz="1400" dirty="0" err="1"/>
              <a:t>the</a:t>
            </a:r>
            <a:r>
              <a:rPr lang="pt-PT" sz="1400" dirty="0"/>
              <a:t> </a:t>
            </a:r>
            <a:r>
              <a:rPr lang="pt-PT" sz="1400" dirty="0" err="1"/>
              <a:t>distances</a:t>
            </a:r>
            <a:r>
              <a:rPr lang="pt-PT" sz="1400" dirty="0"/>
              <a:t> </a:t>
            </a:r>
            <a:r>
              <a:rPr lang="pt-PT" sz="1400" dirty="0" err="1"/>
              <a:t>captured</a:t>
            </a:r>
            <a:r>
              <a:rPr lang="pt-PT" sz="1400" dirty="0"/>
              <a:t>;</a:t>
            </a:r>
          </a:p>
          <a:p>
            <a:pPr>
              <a:buFont typeface="Wingdings" panose="05000000000000000000" pitchFamily="2" charset="2"/>
              <a:buChar char="§"/>
            </a:pPr>
            <a:endParaRPr lang="pt-PT" sz="1400" dirty="0"/>
          </a:p>
          <a:p>
            <a:pPr>
              <a:buFont typeface="Wingdings" panose="05000000000000000000" pitchFamily="2" charset="2"/>
              <a:buChar char="§"/>
            </a:pPr>
            <a:r>
              <a:rPr lang="pt-PT" sz="1400" b="1" u="sng" dirty="0"/>
              <a:t>Offset</a:t>
            </a:r>
            <a:r>
              <a:rPr lang="pt-PT" sz="1400" dirty="0"/>
              <a:t> </a:t>
            </a:r>
            <a:r>
              <a:rPr lang="pt-PT" sz="1400" dirty="0" err="1"/>
              <a:t>that</a:t>
            </a:r>
            <a:r>
              <a:rPr lang="pt-PT" sz="1400" dirty="0"/>
              <a:t> defines a range </a:t>
            </a:r>
            <a:r>
              <a:rPr lang="pt-PT" sz="1400" dirty="0" err="1"/>
              <a:t>of</a:t>
            </a:r>
            <a:r>
              <a:rPr lang="pt-PT" sz="1400" dirty="0"/>
              <a:t> </a:t>
            </a:r>
            <a:r>
              <a:rPr lang="pt-PT" sz="1400" dirty="0" err="1"/>
              <a:t>distance</a:t>
            </a:r>
            <a:r>
              <a:rPr lang="pt-PT" sz="1400" dirty="0"/>
              <a:t> </a:t>
            </a:r>
            <a:r>
              <a:rPr lang="pt-PT" sz="1400" dirty="0" err="1"/>
              <a:t>values</a:t>
            </a:r>
            <a:r>
              <a:rPr lang="pt-PT" sz="1400" dirty="0"/>
              <a:t> </a:t>
            </a:r>
            <a:r>
              <a:rPr lang="pt-PT" sz="1400" dirty="0" err="1"/>
              <a:t>that</a:t>
            </a:r>
            <a:r>
              <a:rPr lang="pt-PT" sz="1400" dirty="0"/>
              <a:t> are </a:t>
            </a:r>
            <a:r>
              <a:rPr lang="pt-PT" sz="1400" dirty="0" err="1"/>
              <a:t>acceptable</a:t>
            </a:r>
            <a:r>
              <a:rPr lang="pt-PT" sz="1400" dirty="0"/>
              <a:t> to </a:t>
            </a:r>
            <a:r>
              <a:rPr lang="pt-PT" sz="1400" dirty="0" err="1"/>
              <a:t>the</a:t>
            </a:r>
            <a:r>
              <a:rPr lang="pt-PT" sz="1400" dirty="0"/>
              <a:t> </a:t>
            </a:r>
            <a:r>
              <a:rPr lang="pt-PT" sz="1400" dirty="0" err="1"/>
              <a:t>array</a:t>
            </a:r>
            <a:r>
              <a:rPr lang="pt-PT" sz="1400" dirty="0"/>
              <a:t>;</a:t>
            </a:r>
          </a:p>
          <a:p>
            <a:pPr>
              <a:buFont typeface="Wingdings" panose="05000000000000000000" pitchFamily="2" charset="2"/>
              <a:buChar char="§"/>
            </a:pPr>
            <a:endParaRPr lang="pt-PT" sz="1400" dirty="0"/>
          </a:p>
          <a:p>
            <a:pPr>
              <a:buFont typeface="Wingdings" panose="05000000000000000000" pitchFamily="2" charset="2"/>
              <a:buChar char="§"/>
            </a:pPr>
            <a:r>
              <a:rPr lang="pt-PT" sz="1400" b="1" u="sng" dirty="0" err="1"/>
              <a:t>Maximum</a:t>
            </a:r>
            <a:r>
              <a:rPr lang="pt-PT" sz="1400" b="1" u="sng" dirty="0"/>
              <a:t> range</a:t>
            </a:r>
            <a:r>
              <a:rPr lang="pt-PT" sz="1400" b="1" dirty="0"/>
              <a:t> </a:t>
            </a:r>
            <a:r>
              <a:rPr lang="pt-PT" sz="1400" dirty="0" err="1"/>
              <a:t>which</a:t>
            </a:r>
            <a:r>
              <a:rPr lang="pt-PT" sz="1400" dirty="0"/>
              <a:t> </a:t>
            </a:r>
            <a:r>
              <a:rPr lang="pt-PT" sz="1400" dirty="0" err="1"/>
              <a:t>limits</a:t>
            </a:r>
            <a:r>
              <a:rPr lang="pt-PT" sz="1400" dirty="0"/>
              <a:t> a </a:t>
            </a:r>
            <a:r>
              <a:rPr lang="pt-PT" sz="1400" dirty="0" err="1"/>
              <a:t>maximum</a:t>
            </a:r>
            <a:r>
              <a:rPr lang="pt-PT" sz="1400" dirty="0"/>
              <a:t> </a:t>
            </a:r>
            <a:r>
              <a:rPr lang="pt-PT" sz="1400" dirty="0" err="1"/>
              <a:t>distance</a:t>
            </a:r>
            <a:r>
              <a:rPr lang="pt-PT" sz="1400" dirty="0"/>
              <a:t>;</a:t>
            </a:r>
          </a:p>
          <a:p>
            <a:pPr>
              <a:buFont typeface="Wingdings" panose="05000000000000000000" pitchFamily="2" charset="2"/>
              <a:buChar char="§"/>
            </a:pPr>
            <a:endParaRPr lang="pt-PT" sz="1400" dirty="0"/>
          </a:p>
          <a:p>
            <a:pPr>
              <a:buFont typeface="Wingdings" panose="05000000000000000000" pitchFamily="2" charset="2"/>
              <a:buChar char="§"/>
            </a:pPr>
            <a:r>
              <a:rPr lang="pt-PT" sz="1400" b="1" u="sng" dirty="0"/>
              <a:t>Decimal </a:t>
            </a:r>
            <a:r>
              <a:rPr lang="pt-PT" sz="1400" b="1" u="sng" dirty="0" err="1"/>
              <a:t>Precision</a:t>
            </a:r>
            <a:r>
              <a:rPr lang="pt-PT" sz="1400" b="1" u="sng" dirty="0"/>
              <a:t> </a:t>
            </a:r>
            <a:r>
              <a:rPr lang="pt-PT" sz="1400" dirty="0"/>
              <a:t>to customize </a:t>
            </a:r>
            <a:r>
              <a:rPr lang="pt-PT" sz="1400" dirty="0" err="1"/>
              <a:t>the</a:t>
            </a:r>
            <a:r>
              <a:rPr lang="pt-PT" sz="1400" dirty="0"/>
              <a:t> </a:t>
            </a:r>
            <a:r>
              <a:rPr lang="pt-PT" sz="1400" dirty="0" err="1"/>
              <a:t>number</a:t>
            </a:r>
            <a:r>
              <a:rPr lang="pt-PT" sz="1400" dirty="0"/>
              <a:t> </a:t>
            </a:r>
            <a:r>
              <a:rPr lang="pt-PT" sz="1400" dirty="0" err="1"/>
              <a:t>of</a:t>
            </a:r>
            <a:r>
              <a:rPr lang="pt-PT" sz="1400" dirty="0"/>
              <a:t> decimal </a:t>
            </a:r>
            <a:r>
              <a:rPr lang="pt-PT" sz="1400" dirty="0" err="1"/>
              <a:t>places</a:t>
            </a:r>
            <a:r>
              <a:rPr lang="pt-PT" sz="1400" dirty="0"/>
              <a:t> for </a:t>
            </a:r>
            <a:r>
              <a:rPr lang="pt-PT" sz="1400" dirty="0" err="1"/>
              <a:t>the</a:t>
            </a:r>
            <a:r>
              <a:rPr lang="pt-PT" sz="1400" dirty="0"/>
              <a:t> </a:t>
            </a:r>
            <a:r>
              <a:rPr lang="pt-PT" sz="1400" dirty="0" err="1"/>
              <a:t>averaged</a:t>
            </a:r>
            <a:r>
              <a:rPr lang="pt-PT" sz="1400" dirty="0"/>
              <a:t> </a:t>
            </a:r>
            <a:r>
              <a:rPr lang="pt-PT" sz="1400" dirty="0" err="1"/>
              <a:t>distance</a:t>
            </a:r>
            <a:r>
              <a:rPr lang="pt-PT" sz="1400" dirty="0"/>
              <a:t> </a:t>
            </a:r>
            <a:r>
              <a:rPr lang="pt-PT" sz="1400" dirty="0" err="1"/>
              <a:t>value</a:t>
            </a:r>
            <a:r>
              <a:rPr lang="pt-PT" sz="1400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endParaRPr lang="pt-PT" sz="1400" dirty="0"/>
          </a:p>
          <a:p>
            <a:endParaRPr lang="pt-PT" sz="2000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1BBFE2-E2EB-4B8B-83D1-8952D1EF5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4888" y="391788"/>
            <a:ext cx="6284320" cy="725349"/>
          </a:xfrm>
        </p:spPr>
        <p:txBody>
          <a:bodyPr>
            <a:normAutofit/>
          </a:bodyPr>
          <a:lstStyle/>
          <a:p>
            <a:r>
              <a:rPr lang="en-US" sz="2800" dirty="0"/>
              <a:t>How customizable is this?</a:t>
            </a:r>
          </a:p>
        </p:txBody>
      </p:sp>
    </p:spTree>
    <p:extLst>
      <p:ext uri="{BB962C8B-B14F-4D97-AF65-F5344CB8AC3E}">
        <p14:creationId xmlns:p14="http://schemas.microsoft.com/office/powerpoint/2010/main" val="33838003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How customizable is this?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6696A75-E341-4274-8905-8D39F7CE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4888" y="1035174"/>
            <a:ext cx="6284320" cy="453230"/>
          </a:xfrm>
        </p:spPr>
        <p:txBody>
          <a:bodyPr/>
          <a:lstStyle/>
          <a:p>
            <a:r>
              <a:rPr lang="pt-PT" sz="1800" dirty="0"/>
              <a:t>Use case</a:t>
            </a:r>
          </a:p>
          <a:p>
            <a:endParaRPr lang="pt-PT" dirty="0"/>
          </a:p>
        </p:txBody>
      </p:sp>
      <p:pic>
        <p:nvPicPr>
          <p:cNvPr id="7" name="Picture 2" descr="Imagem relacionada">
            <a:extLst>
              <a:ext uri="{FF2B5EF4-FFF2-40B4-BE49-F238E27FC236}">
                <a16:creationId xmlns:a16="http://schemas.microsoft.com/office/drawing/2014/main" id="{9D27FF2B-E0D2-4E15-8497-E3F555C55A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5035" y="4756298"/>
            <a:ext cx="387202" cy="387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Posição de Conteúdo 2">
            <a:extLst>
              <a:ext uri="{FF2B5EF4-FFF2-40B4-BE49-F238E27FC236}">
                <a16:creationId xmlns:a16="http://schemas.microsoft.com/office/drawing/2014/main" id="{86F03B7B-CBCA-4E1D-84ED-6E2F656FF953}"/>
              </a:ext>
            </a:extLst>
          </p:cNvPr>
          <p:cNvSpPr txBox="1">
            <a:spLocks/>
          </p:cNvSpPr>
          <p:nvPr/>
        </p:nvSpPr>
        <p:spPr>
          <a:xfrm>
            <a:off x="2604316" y="1488404"/>
            <a:ext cx="6284320" cy="4532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pt-PT" sz="1400" dirty="0" err="1"/>
              <a:t>Bad</a:t>
            </a:r>
            <a:r>
              <a:rPr lang="pt-PT" sz="1400" dirty="0"/>
              <a:t> </a:t>
            </a:r>
            <a:r>
              <a:rPr lang="pt-PT" sz="1400" dirty="0" err="1"/>
              <a:t>Precision</a:t>
            </a:r>
            <a:r>
              <a:rPr lang="pt-PT" sz="1400" dirty="0"/>
              <a:t> </a:t>
            </a:r>
            <a:r>
              <a:rPr lang="pt-PT" sz="1400" dirty="0" err="1"/>
              <a:t>but</a:t>
            </a:r>
            <a:r>
              <a:rPr lang="pt-PT" sz="1400" dirty="0"/>
              <a:t> </a:t>
            </a:r>
            <a:r>
              <a:rPr lang="pt-PT" sz="1400" dirty="0" err="1"/>
              <a:t>faster</a:t>
            </a:r>
            <a:r>
              <a:rPr lang="pt-PT" sz="1400" dirty="0"/>
              <a:t> </a:t>
            </a:r>
            <a:r>
              <a:rPr lang="pt-PT" sz="1400" dirty="0" err="1"/>
              <a:t>results</a:t>
            </a:r>
            <a:r>
              <a:rPr lang="pt-PT" sz="1400" dirty="0"/>
              <a:t> (</a:t>
            </a:r>
            <a:r>
              <a:rPr lang="pt-PT" sz="1400" dirty="0" err="1"/>
              <a:t>Array</a:t>
            </a:r>
            <a:r>
              <a:rPr lang="pt-PT" sz="1400" dirty="0"/>
              <a:t> </a:t>
            </a:r>
            <a:r>
              <a:rPr lang="pt-PT" sz="1400" dirty="0" err="1"/>
              <a:t>size</a:t>
            </a:r>
            <a:r>
              <a:rPr lang="pt-PT" sz="1400" dirty="0"/>
              <a:t> = 2 </a:t>
            </a:r>
            <a:r>
              <a:rPr lang="pt-PT" sz="1400" dirty="0" err="1"/>
              <a:t>and</a:t>
            </a:r>
            <a:r>
              <a:rPr lang="pt-PT" sz="1400" dirty="0"/>
              <a:t> offset = 4 cm)</a:t>
            </a:r>
          </a:p>
          <a:p>
            <a:endParaRPr lang="pt-PT" sz="2000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EEAF04C3-4985-4B11-A1EB-BB3ABE94D5D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100" y="2131790"/>
            <a:ext cx="3021106" cy="226583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148985FC-F1D4-4019-9E52-E84098FDD0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927" y="2131790"/>
            <a:ext cx="3021108" cy="2265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0094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TM04033917[[fn=Berlim]]</Template>
  <TotalTime>0</TotalTime>
  <Words>354</Words>
  <Application>Microsoft Office PowerPoint</Application>
  <PresentationFormat>Apresentação no Ecrã (16:9)</PresentationFormat>
  <Paragraphs>142</Paragraphs>
  <Slides>10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10</vt:i4>
      </vt:variant>
    </vt:vector>
  </HeadingPairs>
  <TitlesOfParts>
    <vt:vector size="14" baseType="lpstr">
      <vt:lpstr>Arial</vt:lpstr>
      <vt:lpstr>Calibri</vt:lpstr>
      <vt:lpstr>Wingdings</vt:lpstr>
      <vt:lpstr>Office Theme</vt:lpstr>
      <vt:lpstr>Digital Ruler</vt:lpstr>
      <vt:lpstr>Table of contents</vt:lpstr>
      <vt:lpstr>Why have you decided to do this?</vt:lpstr>
      <vt:lpstr>What is it?</vt:lpstr>
      <vt:lpstr>Can you show me?</vt:lpstr>
      <vt:lpstr>Can we get technical?</vt:lpstr>
      <vt:lpstr>Can we get technical?</vt:lpstr>
      <vt:lpstr>How customizable is this?</vt:lpstr>
      <vt:lpstr>How customizable is this?</vt:lpstr>
      <vt:lpstr>How customizable is this?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2019-02-26T21:13:53Z</dcterms:modified>
</cp:coreProperties>
</file>

<file path=docProps/thumbnail.jpeg>
</file>